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73"/>
  </p:notesMasterIdLst>
  <p:sldIdLst>
    <p:sldId id="304" r:id="rId6"/>
    <p:sldId id="305" r:id="rId7"/>
    <p:sldId id="257" r:id="rId8"/>
    <p:sldId id="321" r:id="rId9"/>
    <p:sldId id="324" r:id="rId10"/>
    <p:sldId id="325" r:id="rId11"/>
    <p:sldId id="326" r:id="rId12"/>
    <p:sldId id="327" r:id="rId13"/>
    <p:sldId id="323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384" r:id="rId71"/>
    <p:sldId id="385" r:id="rId72"/>
  </p:sldIdLst>
  <p:sldSz cx="20104100" cy="11315700"/>
  <p:notesSz cx="20104100" cy="113157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F393E-306C-4329-9AD2-3029BE0F7526}" v="4" dt="2022-06-07T13:42:54.680"/>
    <p1510:client id="{899D7BAE-7F27-4898-8A3D-CFDFA9791A5D}" v="15" dt="2022-06-07T12:10:33.6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2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is ABBAS" userId="S::yanis.abbas@mycefiac.fr::bcbb021a-3b48-49a8-9e33-33e409d90639" providerId="AD" clId="Web-{6C6F393E-306C-4329-9AD2-3029BE0F7526}"/>
    <pc:docChg chg="modSld">
      <pc:chgData name="Yanis ABBAS" userId="S::yanis.abbas@mycefiac.fr::bcbb021a-3b48-49a8-9e33-33e409d90639" providerId="AD" clId="Web-{6C6F393E-306C-4329-9AD2-3029BE0F7526}" dt="2022-06-07T13:42:54.680" v="3" actId="1076"/>
      <pc:docMkLst>
        <pc:docMk/>
      </pc:docMkLst>
      <pc:sldChg chg="modSp">
        <pc:chgData name="Yanis ABBAS" userId="S::yanis.abbas@mycefiac.fr::bcbb021a-3b48-49a8-9e33-33e409d90639" providerId="AD" clId="Web-{6C6F393E-306C-4329-9AD2-3029BE0F7526}" dt="2022-06-07T13:42:54.680" v="3" actId="1076"/>
        <pc:sldMkLst>
          <pc:docMk/>
          <pc:sldMk cId="1909196538" sldId="341"/>
        </pc:sldMkLst>
        <pc:picChg chg="mod">
          <ac:chgData name="Yanis ABBAS" userId="S::yanis.abbas@mycefiac.fr::bcbb021a-3b48-49a8-9e33-33e409d90639" providerId="AD" clId="Web-{6C6F393E-306C-4329-9AD2-3029BE0F7526}" dt="2022-06-07T13:42:54.680" v="3" actId="1076"/>
          <ac:picMkLst>
            <pc:docMk/>
            <pc:sldMk cId="1909196538" sldId="341"/>
            <ac:picMk id="3" creationId="{F91D373D-3F4D-4611-B59E-6C56005B59FB}"/>
          </ac:picMkLst>
        </pc:picChg>
      </pc:sldChg>
      <pc:sldChg chg="modSp">
        <pc:chgData name="Yanis ABBAS" userId="S::yanis.abbas@mycefiac.fr::bcbb021a-3b48-49a8-9e33-33e409d90639" providerId="AD" clId="Web-{6C6F393E-306C-4329-9AD2-3029BE0F7526}" dt="2022-06-07T13:28:12.161" v="2" actId="1076"/>
        <pc:sldMkLst>
          <pc:docMk/>
          <pc:sldMk cId="2239774338" sldId="345"/>
        </pc:sldMkLst>
        <pc:picChg chg="mod">
          <ac:chgData name="Yanis ABBAS" userId="S::yanis.abbas@mycefiac.fr::bcbb021a-3b48-49a8-9e33-33e409d90639" providerId="AD" clId="Web-{6C6F393E-306C-4329-9AD2-3029BE0F7526}" dt="2022-06-07T13:28:12.161" v="2" actId="1076"/>
          <ac:picMkLst>
            <pc:docMk/>
            <pc:sldMk cId="2239774338" sldId="345"/>
            <ac:picMk id="7" creationId="{34B57F32-EFAA-405D-8ECC-2D0CBFAAD919}"/>
          </ac:picMkLst>
        </pc:picChg>
      </pc:sldChg>
    </pc:docChg>
  </pc:docChgLst>
  <pc:docChgLst>
    <pc:chgData name="tharsan NANDAGUMAR" userId="S::tharsan.nandagumar@mycefiac.fr::0101a3c0-4778-4383-b730-736c254252d5" providerId="AD" clId="Web-{899D7BAE-7F27-4898-8A3D-CFDFA9791A5D}"/>
    <pc:docChg chg="modSld">
      <pc:chgData name="tharsan NANDAGUMAR" userId="S::tharsan.nandagumar@mycefiac.fr::0101a3c0-4778-4383-b730-736c254252d5" providerId="AD" clId="Web-{899D7BAE-7F27-4898-8A3D-CFDFA9791A5D}" dt="2022-06-07T12:10:31.491" v="8" actId="20577"/>
      <pc:docMkLst>
        <pc:docMk/>
      </pc:docMkLst>
      <pc:sldChg chg="modSp">
        <pc:chgData name="tharsan NANDAGUMAR" userId="S::tharsan.nandagumar@mycefiac.fr::0101a3c0-4778-4383-b730-736c254252d5" providerId="AD" clId="Web-{899D7BAE-7F27-4898-8A3D-CFDFA9791A5D}" dt="2022-06-07T10:53:22.189" v="0" actId="1076"/>
        <pc:sldMkLst>
          <pc:docMk/>
          <pc:sldMk cId="885100018" sldId="304"/>
        </pc:sldMkLst>
        <pc:grpChg chg="mod">
          <ac:chgData name="tharsan NANDAGUMAR" userId="S::tharsan.nandagumar@mycefiac.fr::0101a3c0-4778-4383-b730-736c254252d5" providerId="AD" clId="Web-{899D7BAE-7F27-4898-8A3D-CFDFA9791A5D}" dt="2022-06-07T10:53:22.189" v="0" actId="1076"/>
          <ac:grpSpMkLst>
            <pc:docMk/>
            <pc:sldMk cId="885100018" sldId="304"/>
            <ac:grpSpMk id="3" creationId="{00000000-0000-0000-0000-000000000000}"/>
          </ac:grpSpMkLst>
        </pc:grpChg>
      </pc:sldChg>
      <pc:sldChg chg="modSp">
        <pc:chgData name="tharsan NANDAGUMAR" userId="S::tharsan.nandagumar@mycefiac.fr::0101a3c0-4778-4383-b730-736c254252d5" providerId="AD" clId="Web-{899D7BAE-7F27-4898-8A3D-CFDFA9791A5D}" dt="2022-06-07T12:10:31.491" v="8" actId="20577"/>
        <pc:sldMkLst>
          <pc:docMk/>
          <pc:sldMk cId="4036777528" sldId="334"/>
        </pc:sldMkLst>
        <pc:spChg chg="mod">
          <ac:chgData name="tharsan NANDAGUMAR" userId="S::tharsan.nandagumar@mycefiac.fr::0101a3c0-4778-4383-b730-736c254252d5" providerId="AD" clId="Web-{899D7BAE-7F27-4898-8A3D-CFDFA9791A5D}" dt="2022-06-07T12:10:31.491" v="8" actId="20577"/>
          <ac:spMkLst>
            <pc:docMk/>
            <pc:sldMk cId="4036777528" sldId="334"/>
            <ac:spMk id="23" creationId="{963A101E-5831-427A-BE8B-2B788AF6EA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37CB4-EB11-4982-8419-425BAE6F8D7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FE786-B2DA-4B8C-8A84-115F757D25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65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E786-B2DA-4B8C-8A84-115F757D250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1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0600" y="1071439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251" y="0"/>
                </a:lnTo>
              </a:path>
            </a:pathLst>
          </a:custGeom>
          <a:ln w="5027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0965815" cy="11311890"/>
          </a:xfrm>
          <a:custGeom>
            <a:avLst/>
            <a:gdLst/>
            <a:ahLst/>
            <a:cxnLst/>
            <a:rect l="l" t="t" r="r" b="b"/>
            <a:pathLst>
              <a:path w="10965815" h="11311890">
                <a:moveTo>
                  <a:pt x="10965758" y="0"/>
                </a:moveTo>
                <a:lnTo>
                  <a:pt x="0" y="0"/>
                </a:lnTo>
                <a:lnTo>
                  <a:pt x="0" y="11311382"/>
                </a:lnTo>
                <a:lnTo>
                  <a:pt x="7793124" y="11311382"/>
                </a:lnTo>
                <a:lnTo>
                  <a:pt x="109657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965758" cy="1131138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0965815" cy="11311890"/>
          </a:xfrm>
          <a:custGeom>
            <a:avLst/>
            <a:gdLst/>
            <a:ahLst/>
            <a:cxnLst/>
            <a:rect l="l" t="t" r="r" b="b"/>
            <a:pathLst>
              <a:path w="10965815" h="11311890">
                <a:moveTo>
                  <a:pt x="10965757" y="0"/>
                </a:moveTo>
                <a:lnTo>
                  <a:pt x="0" y="0"/>
                </a:lnTo>
                <a:lnTo>
                  <a:pt x="0" y="11311380"/>
                </a:lnTo>
                <a:lnTo>
                  <a:pt x="7794744" y="11311380"/>
                </a:lnTo>
                <a:lnTo>
                  <a:pt x="10965757" y="0"/>
                </a:lnTo>
                <a:close/>
              </a:path>
            </a:pathLst>
          </a:custGeom>
          <a:solidFill>
            <a:srgbClr val="445369">
              <a:alpha val="4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6829" y="3246235"/>
            <a:ext cx="17550440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4453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294A7-EDAE-449E-A8D4-F0596B12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457"/>
            <a:ext cx="17339786" cy="21871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21447E-C4CC-4C66-934E-AC658037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3919"/>
            <a:ext cx="8504976" cy="1359455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4A395A-5616-425D-AFC4-BA9D9A6A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3374"/>
            <a:ext cx="8504976" cy="6079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7997411-BB9C-42E4-9D38-230E4CEE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3919"/>
            <a:ext cx="8546861" cy="1359455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4F44E02-7B98-4060-89FE-1249F4DEF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3374"/>
            <a:ext cx="8546861" cy="6079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FB5680-6D6F-4D73-A7C7-913D2981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A8979-4321-45CD-973D-43EEA2E30792}" type="datetime1">
              <a:rPr lang="fr-FR" smtClean="0"/>
              <a:t>07/03/2023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E6648F5-7DCF-467C-BF7A-0E49E62B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831C5FF-8A27-4E1A-AB9C-2807AD66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30CE4-88BA-4B85-B1A8-8B8C6934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D31EBB-9C03-451F-B9F7-275795C5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20C8-F8FE-440D-8990-D80FA6A52C3B}" type="datetime1">
              <a:rPr lang="fr-FR" smtClean="0"/>
              <a:t>07/03/2023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A44C61-DCFD-4D05-B322-9469649C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90B889-6583-43D2-83DF-8AFC261C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94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3FB3CE-5489-4FDD-81B5-BE9F7B66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A827-9608-4258-A7B9-B0A859B00625}" type="datetime1">
              <a:rPr lang="fr-FR" smtClean="0"/>
              <a:t>07/03/2023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6BE4AA-B9D6-4480-99D4-02431945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ED6E32-258E-4C13-B2B9-F9929475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42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8A5D9-A332-4208-B464-490F0DD5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4380"/>
            <a:ext cx="6484095" cy="2640330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4BF307-6AD5-4B96-AF54-EA9B7B1A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9252"/>
            <a:ext cx="10177701" cy="8041481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6FC758-E076-4027-99F7-1B733B504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4710"/>
            <a:ext cx="6484095" cy="6289120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9F9E79-7BA9-4E04-9748-74C5128B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3C7B-3F05-4E7F-9AFA-C5BF8FBB9372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B2BE5F-CF04-4993-8117-6A06C9B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E9473-D729-48CF-B2DF-C65D209F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62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52AEC-ED67-4BA3-93B4-83776012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4380"/>
            <a:ext cx="6484095" cy="2640330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674F400-895C-4EE6-95E0-3CF44316D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9252"/>
            <a:ext cx="10177701" cy="8041481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F69D2E-16A5-48FD-8482-A4A183874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4710"/>
            <a:ext cx="6484095" cy="6289120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AEF35E-A2E8-4892-9F90-675FF7AB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DBCD-4A99-47AD-AE7A-410EFB5C8A5E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41382B-4335-4CC4-A312-C47ED1EF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760E4E-374B-452F-A009-CA54330A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431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0E152-A0EB-47F9-B5D1-6ED35A9D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94EAD2-60CA-4808-AA8E-55EE2BB7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D6A00-200B-4173-AB0E-B9F948BF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CA6FB-BC5C-46FE-A626-3363A97A83DB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35D9AB-622F-4B86-B410-C6E30194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023E4F-11FE-4C3D-96C1-43F92EBE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36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009D5B-1105-4465-81A1-34D24F539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456"/>
            <a:ext cx="4334947" cy="9589533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B1AC3D-834C-4FFE-AB69-D99B1B761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456"/>
            <a:ext cx="12753538" cy="95895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07AA34-E9E3-43A4-A694-004D47D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65B4-B432-4D2C-8AC1-DD7B428F11B9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BC7DC-575A-4B10-92F7-BDC3289E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450B41-D089-4F76-A7CC-34AE68C8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69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1" i="0">
                <a:solidFill>
                  <a:srgbClr val="4453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5025" y="1886487"/>
            <a:ext cx="7995920" cy="1012190"/>
          </a:xfrm>
          <a:custGeom>
            <a:avLst/>
            <a:gdLst/>
            <a:ahLst/>
            <a:cxnLst/>
            <a:rect l="l" t="t" r="r" b="b"/>
            <a:pathLst>
              <a:path w="7995920" h="1012189">
                <a:moveTo>
                  <a:pt x="0" y="168623"/>
                </a:moveTo>
                <a:lnTo>
                  <a:pt x="6023" y="123803"/>
                </a:lnTo>
                <a:lnTo>
                  <a:pt x="23021" y="83524"/>
                </a:lnTo>
                <a:lnTo>
                  <a:pt x="49387" y="49395"/>
                </a:lnTo>
                <a:lnTo>
                  <a:pt x="83514" y="23026"/>
                </a:lnTo>
                <a:lnTo>
                  <a:pt x="123795" y="6024"/>
                </a:lnTo>
                <a:lnTo>
                  <a:pt x="168623" y="0"/>
                </a:lnTo>
                <a:lnTo>
                  <a:pt x="7827268" y="0"/>
                </a:lnTo>
                <a:lnTo>
                  <a:pt x="7872088" y="6024"/>
                </a:lnTo>
                <a:lnTo>
                  <a:pt x="7912367" y="23026"/>
                </a:lnTo>
                <a:lnTo>
                  <a:pt x="7946496" y="49395"/>
                </a:lnTo>
                <a:lnTo>
                  <a:pt x="7972865" y="83524"/>
                </a:lnTo>
                <a:lnTo>
                  <a:pt x="7989867" y="123803"/>
                </a:lnTo>
                <a:lnTo>
                  <a:pt x="7995891" y="168623"/>
                </a:lnTo>
                <a:lnTo>
                  <a:pt x="7995891" y="843117"/>
                </a:lnTo>
                <a:lnTo>
                  <a:pt x="7989867" y="887937"/>
                </a:lnTo>
                <a:lnTo>
                  <a:pt x="7972865" y="928216"/>
                </a:lnTo>
                <a:lnTo>
                  <a:pt x="7946496" y="962344"/>
                </a:lnTo>
                <a:lnTo>
                  <a:pt x="7912367" y="988714"/>
                </a:lnTo>
                <a:lnTo>
                  <a:pt x="7872088" y="1005715"/>
                </a:lnTo>
                <a:lnTo>
                  <a:pt x="7827268" y="1011740"/>
                </a:lnTo>
                <a:lnTo>
                  <a:pt x="168623" y="1011740"/>
                </a:lnTo>
                <a:lnTo>
                  <a:pt x="123795" y="1005715"/>
                </a:lnTo>
                <a:lnTo>
                  <a:pt x="83514" y="988714"/>
                </a:lnTo>
                <a:lnTo>
                  <a:pt x="49387" y="962344"/>
                </a:lnTo>
                <a:lnTo>
                  <a:pt x="23021" y="928216"/>
                </a:lnTo>
                <a:lnTo>
                  <a:pt x="6023" y="887937"/>
                </a:lnTo>
                <a:lnTo>
                  <a:pt x="0" y="843117"/>
                </a:lnTo>
                <a:lnTo>
                  <a:pt x="0" y="168623"/>
                </a:lnTo>
                <a:close/>
              </a:path>
            </a:pathLst>
          </a:custGeom>
          <a:ln w="10054">
            <a:solidFill>
              <a:srgbClr val="119C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1" i="0">
                <a:solidFill>
                  <a:srgbClr val="4453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1" i="0">
                <a:solidFill>
                  <a:srgbClr val="4453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C0FBB-B193-4AD7-A8C5-1DC23620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1899"/>
            <a:ext cx="15078075" cy="3939540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1BBC4C-338C-4E05-B874-6C9464B00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3363"/>
            <a:ext cx="15078075" cy="2732007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7B881C-4888-4815-B5CF-AEFFF057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87F-C9EB-4254-AC7E-BE97874B282C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ED2F12-6912-4B1B-ADFF-6E625C67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7763B8-FBB7-41FC-985D-1201F848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25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F8B7F-3D2B-4520-AAFB-B9606E00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BD94FB-3ECB-41E0-9253-18C29508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6E6447-9B27-4CE9-A8E3-3C485D0A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41C3-83E2-4465-8958-F64E40ECDDC3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65C43-CB21-4D9B-AD4C-B4471703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9B54CC-DACF-41BF-BAD8-F8C08006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9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A698AF-D643-49D2-BBB6-7768FEAE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21069"/>
            <a:ext cx="17339786" cy="4707016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AE5E54-759B-43C0-9C37-23E1F59A2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72615"/>
            <a:ext cx="17339786" cy="247530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C625D-F677-40A7-82AB-32E8F131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3E24-F43A-4190-AE16-55F8D0345C7A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B50FF1-C572-4F16-AF68-B3A21992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D3C0A-4173-4CCA-AFCC-0356862A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10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A9E680-9425-4A7B-A8F3-4941A4D2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BA75D9-4EE4-4311-9172-8EB4B957B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2281"/>
            <a:ext cx="8544243" cy="717970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318565-F7D5-47FE-82DD-98B47CC79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2281"/>
            <a:ext cx="8544243" cy="717970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9EDCCC-97C0-4612-92A5-555BC3AF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6FC6-8203-4894-BADE-7732E3F54479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E263F-7451-48A0-A462-51A4E433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7E5DA1-5A3A-4740-8185-4B582421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6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6162" y="3181090"/>
            <a:ext cx="17331775" cy="324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rgbClr val="4453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7753" y="3909025"/>
            <a:ext cx="17064990" cy="4578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8735" y="10416207"/>
            <a:ext cx="320040" cy="312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‹N°›</a:t>
            </a:fld>
            <a:endParaRPr spc="1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F41130-6EA9-43D1-8D14-0448490F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457"/>
            <a:ext cx="17339786" cy="2187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B9411-A1B0-4804-9AD1-41C30A146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2281"/>
            <a:ext cx="17339786" cy="717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10EA86-7722-45B1-B8B8-1F0AD73CA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7978"/>
            <a:ext cx="4523423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3914E-2F28-4331-8E17-56D348CD0B01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2F0028-DD68-4F7E-A70A-45D1FD301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7978"/>
            <a:ext cx="6785134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20DACD-2BD4-4FFE-B593-4B2111D8D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7978"/>
            <a:ext cx="4523423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F6043-EB54-45E3-B66E-6AADBD44A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67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11890"/>
          </a:xfrm>
          <a:custGeom>
            <a:avLst/>
            <a:gdLst/>
            <a:ahLst/>
            <a:cxnLst/>
            <a:rect l="l" t="t" r="r" b="b"/>
            <a:pathLst>
              <a:path w="20104100" h="11311890">
                <a:moveTo>
                  <a:pt x="20104099" y="0"/>
                </a:moveTo>
                <a:lnTo>
                  <a:pt x="0" y="0"/>
                </a:lnTo>
                <a:lnTo>
                  <a:pt x="0" y="11311384"/>
                </a:lnTo>
                <a:lnTo>
                  <a:pt x="20104099" y="1131138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51" y="0"/>
            <a:ext cx="20104100" cy="11311890"/>
            <a:chOff x="0" y="0"/>
            <a:chExt cx="20104100" cy="11311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113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18024"/>
              <a:ext cx="11294110" cy="1440815"/>
            </a:xfrm>
            <a:custGeom>
              <a:avLst/>
              <a:gdLst/>
              <a:ahLst/>
              <a:cxnLst/>
              <a:rect l="l" t="t" r="r" b="b"/>
              <a:pathLst>
                <a:path w="11294110" h="1440814">
                  <a:moveTo>
                    <a:pt x="11293788" y="0"/>
                  </a:moveTo>
                  <a:lnTo>
                    <a:pt x="0" y="0"/>
                  </a:lnTo>
                  <a:lnTo>
                    <a:pt x="0" y="1440316"/>
                  </a:lnTo>
                  <a:lnTo>
                    <a:pt x="11293788" y="1440316"/>
                  </a:lnTo>
                  <a:lnTo>
                    <a:pt x="11293788" y="0"/>
                  </a:lnTo>
                  <a:close/>
                </a:path>
              </a:pathLst>
            </a:custGeom>
            <a:solidFill>
              <a:srgbClr val="A2A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1590" y="1143574"/>
            <a:ext cx="9736455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7250" spc="475">
                <a:solidFill>
                  <a:srgbClr val="FFFFFF"/>
                </a:solidFill>
              </a:rPr>
              <a:t>ANSIBLE</a:t>
            </a:r>
            <a:endParaRPr sz="7250"/>
          </a:p>
        </p:txBody>
      </p:sp>
      <p:grpSp>
        <p:nvGrpSpPr>
          <p:cNvPr id="7" name="object 7"/>
          <p:cNvGrpSpPr/>
          <p:nvPr/>
        </p:nvGrpSpPr>
        <p:grpSpPr>
          <a:xfrm>
            <a:off x="0" y="7842559"/>
            <a:ext cx="5632450" cy="2455117"/>
            <a:chOff x="0" y="7842559"/>
            <a:chExt cx="4798695" cy="2059939"/>
          </a:xfrm>
        </p:grpSpPr>
        <p:sp>
          <p:nvSpPr>
            <p:cNvPr id="8" name="object 8"/>
            <p:cNvSpPr/>
            <p:nvPr/>
          </p:nvSpPr>
          <p:spPr>
            <a:xfrm>
              <a:off x="0" y="9324350"/>
              <a:ext cx="4798695" cy="578485"/>
            </a:xfrm>
            <a:custGeom>
              <a:avLst/>
              <a:gdLst/>
              <a:ahLst/>
              <a:cxnLst/>
              <a:rect l="l" t="t" r="r" b="b"/>
              <a:pathLst>
                <a:path w="4798695" h="578484">
                  <a:moveTo>
                    <a:pt x="4798540" y="0"/>
                  </a:moveTo>
                  <a:lnTo>
                    <a:pt x="0" y="0"/>
                  </a:lnTo>
                  <a:lnTo>
                    <a:pt x="0" y="578137"/>
                  </a:lnTo>
                  <a:lnTo>
                    <a:pt x="4798540" y="578137"/>
                  </a:lnTo>
                  <a:lnTo>
                    <a:pt x="4798540" y="0"/>
                  </a:lnTo>
                  <a:close/>
                </a:path>
              </a:pathLst>
            </a:custGeom>
            <a:solidFill>
              <a:srgbClr val="849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7842559"/>
              <a:ext cx="4798695" cy="1440815"/>
            </a:xfrm>
            <a:custGeom>
              <a:avLst/>
              <a:gdLst/>
              <a:ahLst/>
              <a:cxnLst/>
              <a:rect l="l" t="t" r="r" b="b"/>
              <a:pathLst>
                <a:path w="4798695" h="1440815">
                  <a:moveTo>
                    <a:pt x="4798540" y="0"/>
                  </a:moveTo>
                  <a:lnTo>
                    <a:pt x="0" y="0"/>
                  </a:lnTo>
                  <a:lnTo>
                    <a:pt x="0" y="1440316"/>
                  </a:lnTo>
                  <a:lnTo>
                    <a:pt x="4798540" y="1440316"/>
                  </a:lnTo>
                  <a:lnTo>
                    <a:pt x="4798540" y="0"/>
                  </a:lnTo>
                  <a:close/>
                </a:path>
              </a:pathLst>
            </a:custGeom>
            <a:solidFill>
              <a:srgbClr val="A2A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608" y="8070959"/>
            <a:ext cx="5455442" cy="13099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1235710">
              <a:lnSpc>
                <a:spcPct val="100000"/>
              </a:lnSpc>
              <a:spcBef>
                <a:spcPts val="95"/>
              </a:spcBef>
            </a:pPr>
            <a:r>
              <a:rPr lang="fr-FR" sz="3050" spc="-5" dirty="0">
                <a:solidFill>
                  <a:srgbClr val="FFFFFF"/>
                </a:solidFill>
                <a:latin typeface="Arial MT"/>
                <a:cs typeface="Arial MT"/>
              </a:rPr>
              <a:t>Tahar MADI</a:t>
            </a:r>
            <a:endParaRPr sz="3050" dirty="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2825"/>
              </a:spcBef>
            </a:pPr>
            <a:r>
              <a:rPr lang="fr-FR" sz="3050" spc="-5" dirty="0">
                <a:solidFill>
                  <a:srgbClr val="FFFFFF"/>
                </a:solidFill>
                <a:latin typeface="Arial MT"/>
                <a:cs typeface="Arial MT"/>
              </a:rPr>
              <a:t>WF3	 </a:t>
            </a:r>
            <a:r>
              <a:rPr sz="30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30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FR" sz="3050" spc="-10" dirty="0">
                <a:solidFill>
                  <a:srgbClr val="FFFFFF"/>
                </a:solidFill>
                <a:latin typeface="Arial MT"/>
                <a:cs typeface="Arial MT"/>
              </a:rPr>
              <a:t> TSSR / AIS/ASD</a:t>
            </a:r>
            <a:endParaRPr sz="30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8510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6961579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INSTALLATION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BFC1FF97-4BBF-4807-84EB-36C64353ADF2}"/>
              </a:ext>
            </a:extLst>
          </p:cNvPr>
          <p:cNvSpPr/>
          <p:nvPr/>
        </p:nvSpPr>
        <p:spPr>
          <a:xfrm>
            <a:off x="985533" y="305375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0E18D8-68C0-4EB2-AB06-B0281AA18F13}"/>
              </a:ext>
            </a:extLst>
          </p:cNvPr>
          <p:cNvSpPr txBox="1"/>
          <p:nvPr/>
        </p:nvSpPr>
        <p:spPr>
          <a:xfrm>
            <a:off x="1648174" y="3079392"/>
            <a:ext cx="921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Paquet ansible ( dans le dépôt EPEL) sur RHEL et CentOS: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21B862-5A04-4056-BE35-019273E48D43}"/>
              </a:ext>
            </a:extLst>
          </p:cNvPr>
          <p:cNvSpPr txBox="1"/>
          <p:nvPr/>
        </p:nvSpPr>
        <p:spPr>
          <a:xfrm>
            <a:off x="0" y="2016323"/>
            <a:ext cx="844654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Installation sur la machine de contrôle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DD89F6-51D0-49B8-BFD7-8E44DFD1D691}"/>
              </a:ext>
            </a:extLst>
          </p:cNvPr>
          <p:cNvSpPr txBox="1"/>
          <p:nvPr/>
        </p:nvSpPr>
        <p:spPr>
          <a:xfrm>
            <a:off x="4745531" y="3663291"/>
            <a:ext cx="454451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# </a:t>
            </a:r>
            <a:r>
              <a:rPr lang="fr-FR" sz="2400" b="0" i="0" u="none" strike="noStrike" baseline="0" err="1">
                <a:latin typeface="InconsolataN-Regular"/>
              </a:rPr>
              <a:t>yum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epel</a:t>
            </a:r>
            <a:r>
              <a:rPr lang="fr-FR" sz="2400" b="0" i="0" u="none" strike="noStrike" baseline="0">
                <a:latin typeface="InconsolataN-Regular"/>
              </a:rPr>
              <a:t>-release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# </a:t>
            </a:r>
            <a:r>
              <a:rPr lang="fr-FR" sz="2400" b="0" i="0" u="none" strike="noStrike" baseline="0" err="1">
                <a:latin typeface="InconsolataN-Regular"/>
              </a:rPr>
              <a:t>yum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ansible</a:t>
            </a:r>
            <a:endParaRPr lang="fr-FR" sz="360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31" name="Signe Plus 30">
            <a:extLst>
              <a:ext uri="{FF2B5EF4-FFF2-40B4-BE49-F238E27FC236}">
                <a16:creationId xmlns:a16="http://schemas.microsoft.com/office/drawing/2014/main" id="{FB3AE7D6-5E1E-47AD-84C5-D739539FD445}"/>
              </a:ext>
            </a:extLst>
          </p:cNvPr>
          <p:cNvSpPr/>
          <p:nvPr/>
        </p:nvSpPr>
        <p:spPr>
          <a:xfrm>
            <a:off x="985533" y="459315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BEA5F7C-5E99-4E2B-B9E4-6559BE6909FE}"/>
              </a:ext>
            </a:extLst>
          </p:cNvPr>
          <p:cNvSpPr txBox="1"/>
          <p:nvPr/>
        </p:nvSpPr>
        <p:spPr>
          <a:xfrm>
            <a:off x="1648174" y="4618792"/>
            <a:ext cx="769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Paquet ansible ( dans le dépôt EPEL) sur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Fedora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: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0A8680-1959-4A3B-BA89-1C640A28A037}"/>
              </a:ext>
            </a:extLst>
          </p:cNvPr>
          <p:cNvSpPr txBox="1"/>
          <p:nvPr/>
        </p:nvSpPr>
        <p:spPr>
          <a:xfrm>
            <a:off x="4745531" y="5202691"/>
            <a:ext cx="454451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# </a:t>
            </a:r>
            <a:r>
              <a:rPr lang="fr-FR" sz="2400" b="0" i="0" u="none" strike="noStrike" baseline="0" err="1">
                <a:latin typeface="InconsolataN-Regular"/>
              </a:rPr>
              <a:t>dnf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epel</a:t>
            </a:r>
            <a:r>
              <a:rPr lang="fr-FR" sz="2400" b="0" i="0" u="none" strike="noStrike" baseline="0">
                <a:latin typeface="InconsolataN-Regular"/>
              </a:rPr>
              <a:t>-release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# </a:t>
            </a:r>
            <a:r>
              <a:rPr lang="fr-FR" sz="2400" b="0" i="0" u="none" strike="noStrike" baseline="0" err="1">
                <a:latin typeface="InconsolataN-Regular"/>
              </a:rPr>
              <a:t>dnf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ansible</a:t>
            </a:r>
            <a:endParaRPr lang="fr-FR" sz="360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74D3F815-7FC2-49D8-B9FB-0933197517DD}"/>
              </a:ext>
            </a:extLst>
          </p:cNvPr>
          <p:cNvSpPr/>
          <p:nvPr/>
        </p:nvSpPr>
        <p:spPr>
          <a:xfrm>
            <a:off x="985533" y="679044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80AD68-880A-4D5B-AA5E-16E88C732FFD}"/>
              </a:ext>
            </a:extLst>
          </p:cNvPr>
          <p:cNvSpPr txBox="1"/>
          <p:nvPr/>
        </p:nvSpPr>
        <p:spPr>
          <a:xfrm>
            <a:off x="1648174" y="6816082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Paquet ansible sur Debian et Ubuntu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71E657F-D597-4C7F-AD1E-514753B08659}"/>
              </a:ext>
            </a:extLst>
          </p:cNvPr>
          <p:cNvSpPr txBox="1"/>
          <p:nvPr/>
        </p:nvSpPr>
        <p:spPr>
          <a:xfrm>
            <a:off x="4745531" y="7399981"/>
            <a:ext cx="45445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# </a:t>
            </a:r>
            <a:r>
              <a:rPr lang="fr-FR" sz="2400" err="1">
                <a:latin typeface="InconsolataN-Regular"/>
              </a:rPr>
              <a:t>apt</a:t>
            </a:r>
            <a:r>
              <a:rPr lang="fr-FR" sz="240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ansible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359C70D-71A5-4EC8-9A3D-4B10BADC8D53}"/>
              </a:ext>
            </a:extLst>
          </p:cNvPr>
          <p:cNvSpPr txBox="1"/>
          <p:nvPr/>
        </p:nvSpPr>
        <p:spPr>
          <a:xfrm>
            <a:off x="4413250" y="9544050"/>
            <a:ext cx="10229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https://docs.ansible.com/ansible/latest/installation_guide/intro_installation.</a:t>
            </a:r>
          </a:p>
          <a:p>
            <a:pPr algn="l"/>
            <a:r>
              <a:rPr lang="fr-FR" sz="2000" b="0" i="0" u="none" strike="noStrike" baseline="0" err="1">
                <a:latin typeface="InconsolataN-Regular"/>
              </a:rPr>
              <a:t>html#installing-ansible-on-specific-operating-systems</a:t>
            </a:r>
            <a:endParaRPr lang="fr-FR" sz="2000" b="0" i="0" u="none" strike="noStrike" baseline="0">
              <a:latin typeface="InconsolataN-Regular"/>
            </a:endParaRP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https://www.theurbanpenguin.com/ansible-rhce-the-new-system-administration-3/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27062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3590081" y="2762893"/>
            <a:ext cx="1443174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FICHIERS DE CONFIGURATION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69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74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FICHIERS DE CONFIGURATION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994511" y="1959025"/>
            <a:ext cx="1289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fichiers de configurations d’Ansible de trouvent dans le répertoire /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/ansible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352886" y="192737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365250" y="2839702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/ansible/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ansible.cfg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F3AC264-B72F-4C51-BF6D-4BCC1BBDAF59}"/>
              </a:ext>
            </a:extLst>
          </p:cNvPr>
          <p:cNvSpPr txBox="1"/>
          <p:nvPr/>
        </p:nvSpPr>
        <p:spPr>
          <a:xfrm>
            <a:off x="5679733" y="2853206"/>
            <a:ext cx="91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Configuration globale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F28130-4C50-443D-8518-7639D71B9662}"/>
              </a:ext>
            </a:extLst>
          </p:cNvPr>
          <p:cNvSpPr txBox="1"/>
          <p:nvPr/>
        </p:nvSpPr>
        <p:spPr>
          <a:xfrm>
            <a:off x="1365250" y="3434823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/ansible/hosts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E1F71D1-89F4-44C3-851C-0FD82C48AA82}"/>
              </a:ext>
            </a:extLst>
          </p:cNvPr>
          <p:cNvSpPr txBox="1"/>
          <p:nvPr/>
        </p:nvSpPr>
        <p:spPr>
          <a:xfrm>
            <a:off x="1365250" y="395990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/ansible/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roles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CD6C78-B730-4568-A795-A103FC2F3A75}"/>
              </a:ext>
            </a:extLst>
          </p:cNvPr>
          <p:cNvSpPr txBox="1"/>
          <p:nvPr/>
        </p:nvSpPr>
        <p:spPr>
          <a:xfrm>
            <a:off x="5676011" y="3474490"/>
            <a:ext cx="91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inventaire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84F258-A9CC-410F-A5EF-93FDC2D51BCE}"/>
              </a:ext>
            </a:extLst>
          </p:cNvPr>
          <p:cNvSpPr txBox="1"/>
          <p:nvPr/>
        </p:nvSpPr>
        <p:spPr>
          <a:xfrm>
            <a:off x="5676011" y="3959907"/>
            <a:ext cx="91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Répertoire contenant les rôles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5D4F85-413F-4633-AB95-984CE2F97FCE}"/>
              </a:ext>
            </a:extLst>
          </p:cNvPr>
          <p:cNvSpPr txBox="1"/>
          <p:nvPr/>
        </p:nvSpPr>
        <p:spPr>
          <a:xfrm>
            <a:off x="831850" y="4638695"/>
            <a:ext cx="988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fichier /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/ansible/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ansible.cfg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est un fichier au format INI. </a:t>
            </a:r>
          </a:p>
        </p:txBody>
      </p:sp>
      <p:sp>
        <p:nvSpPr>
          <p:cNvPr id="19" name="Signe Plus 18">
            <a:extLst>
              <a:ext uri="{FF2B5EF4-FFF2-40B4-BE49-F238E27FC236}">
                <a16:creationId xmlns:a16="http://schemas.microsoft.com/office/drawing/2014/main" id="{F0716021-E513-4520-A406-8C7422869988}"/>
              </a:ext>
            </a:extLst>
          </p:cNvPr>
          <p:cNvSpPr/>
          <p:nvPr/>
        </p:nvSpPr>
        <p:spPr>
          <a:xfrm>
            <a:off x="190225" y="460704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9F3FDB-530D-4E62-BA77-8C46A010183D}"/>
              </a:ext>
            </a:extLst>
          </p:cNvPr>
          <p:cNvSpPr txBox="1"/>
          <p:nvPr/>
        </p:nvSpPr>
        <p:spPr>
          <a:xfrm>
            <a:off x="1523399" y="5124112"/>
            <a:ext cx="1033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Ansible obtient sa configuration dans cette ordre :  </a:t>
            </a: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Le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fchier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indiqué par la variable ANSIBLE_CONFIG</a:t>
            </a: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./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ansible.cfg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~/.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ansible.cfg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/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etc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/ansible/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ansible.cfg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420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74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FICHIERS DE CONFIGURATION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009932" y="2659373"/>
            <a:ext cx="16102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L’inventaire répertorie les machines gérées par Ansible, il peut être statique ou dynamique via un script.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368557" y="267885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18DF50-8C80-4E60-9BB6-449BDE72AB40}"/>
              </a:ext>
            </a:extLst>
          </p:cNvPr>
          <p:cNvSpPr txBox="1"/>
          <p:nvPr/>
        </p:nvSpPr>
        <p:spPr>
          <a:xfrm>
            <a:off x="0" y="1740725"/>
            <a:ext cx="2387192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Inventaire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5974DA-410D-4E68-9988-BF55503F57F3}"/>
              </a:ext>
            </a:extLst>
          </p:cNvPr>
          <p:cNvSpPr txBox="1"/>
          <p:nvPr/>
        </p:nvSpPr>
        <p:spPr>
          <a:xfrm>
            <a:off x="994511" y="3431370"/>
            <a:ext cx="10213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Par défaut il correspond au contenu du fichier /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/ansible/hosts</a:t>
            </a:r>
          </a:p>
        </p:txBody>
      </p:sp>
      <p:sp>
        <p:nvSpPr>
          <p:cNvPr id="23" name="Signe Plus 22">
            <a:extLst>
              <a:ext uri="{FF2B5EF4-FFF2-40B4-BE49-F238E27FC236}">
                <a16:creationId xmlns:a16="http://schemas.microsoft.com/office/drawing/2014/main" id="{AE642232-ABC7-477D-A58E-9167C5071DD6}"/>
              </a:ext>
            </a:extLst>
          </p:cNvPr>
          <p:cNvSpPr/>
          <p:nvPr/>
        </p:nvSpPr>
        <p:spPr>
          <a:xfrm>
            <a:off x="353136" y="34508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84B981-2F75-4C30-B071-709A645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59" y="3418731"/>
            <a:ext cx="3609975" cy="170497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85B6731-98A7-4BF4-B733-4AE7D5FAA9C3}"/>
              </a:ext>
            </a:extLst>
          </p:cNvPr>
          <p:cNvSpPr txBox="1"/>
          <p:nvPr/>
        </p:nvSpPr>
        <p:spPr>
          <a:xfrm>
            <a:off x="982718" y="4247627"/>
            <a:ext cx="10440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groupes ( les noms choisies arbitrairement entre crochets) rassembles les machines devant subir le même traitement</a:t>
            </a: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928EC9A0-6EB4-4267-9F96-6337C5165E4B}"/>
              </a:ext>
            </a:extLst>
          </p:cNvPr>
          <p:cNvSpPr/>
          <p:nvPr/>
        </p:nvSpPr>
        <p:spPr>
          <a:xfrm>
            <a:off x="341343" y="42671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D4994E-D03A-4EF5-A2F1-5D1B71343DF6}"/>
              </a:ext>
            </a:extLst>
          </p:cNvPr>
          <p:cNvSpPr txBox="1"/>
          <p:nvPr/>
        </p:nvSpPr>
        <p:spPr>
          <a:xfrm>
            <a:off x="965482" y="5330426"/>
            <a:ext cx="5312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On peut indiquer le FQDN ou l’IP</a:t>
            </a:r>
          </a:p>
        </p:txBody>
      </p:sp>
      <p:sp>
        <p:nvSpPr>
          <p:cNvPr id="27" name="Signe Plus 26">
            <a:extLst>
              <a:ext uri="{FF2B5EF4-FFF2-40B4-BE49-F238E27FC236}">
                <a16:creationId xmlns:a16="http://schemas.microsoft.com/office/drawing/2014/main" id="{B31A21BB-457C-4455-971B-1303FF264003}"/>
              </a:ext>
            </a:extLst>
          </p:cNvPr>
          <p:cNvSpPr/>
          <p:nvPr/>
        </p:nvSpPr>
        <p:spPr>
          <a:xfrm>
            <a:off x="324107" y="534990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171B02F-29B5-45EF-8CF3-46EF385F39CC}"/>
              </a:ext>
            </a:extLst>
          </p:cNvPr>
          <p:cNvSpPr txBox="1"/>
          <p:nvPr/>
        </p:nvSpPr>
        <p:spPr>
          <a:xfrm>
            <a:off x="965482" y="6045818"/>
            <a:ext cx="1842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chemin d’accès de l’inventaire peut aussi être indiqué par le paramètre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inventory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ou avec les option –i ou --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inventory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FC74ACAB-FCA6-4A00-89AA-C906BC57BCCE}"/>
              </a:ext>
            </a:extLst>
          </p:cNvPr>
          <p:cNvSpPr/>
          <p:nvPr/>
        </p:nvSpPr>
        <p:spPr>
          <a:xfrm>
            <a:off x="324107" y="606529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A864458-804B-4294-8B01-6C8E21F44712}"/>
              </a:ext>
            </a:extLst>
          </p:cNvPr>
          <p:cNvSpPr txBox="1"/>
          <p:nvPr/>
        </p:nvSpPr>
        <p:spPr>
          <a:xfrm>
            <a:off x="1009932" y="6924173"/>
            <a:ext cx="1792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es possible d’indiquer un alias couplé à la variable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ansible_host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dont la valeur indique le nom ou l’IP de la machine</a:t>
            </a: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B1ED7A61-1E4F-4EA5-9D88-E3621D65A26A}"/>
              </a:ext>
            </a:extLst>
          </p:cNvPr>
          <p:cNvSpPr/>
          <p:nvPr/>
        </p:nvSpPr>
        <p:spPr>
          <a:xfrm>
            <a:off x="368557" y="694365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4C0BDC-2D5C-4D2E-8546-CF4F31A32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03" y="7657218"/>
            <a:ext cx="77152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74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FICHIERS DE CONFIGURATION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994511" y="2870098"/>
            <a:ext cx="11876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n’impose aucune structure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particuliére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pour les fichiers de la CMDB mais il est courant de les organiser en ayant un répertoire par projet. </a:t>
            </a: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Chaque répertoire contenant :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352886" y="28384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379483" y="477619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ansible.cfg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F3AC264-B72F-4C51-BF6D-4BCC1BBDAF59}"/>
              </a:ext>
            </a:extLst>
          </p:cNvPr>
          <p:cNvSpPr txBox="1"/>
          <p:nvPr/>
        </p:nvSpPr>
        <p:spPr>
          <a:xfrm>
            <a:off x="4032250" y="4818918"/>
            <a:ext cx="575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Configuration du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F28130-4C50-443D-8518-7639D71B9662}"/>
              </a:ext>
            </a:extLst>
          </p:cNvPr>
          <p:cNvSpPr txBox="1"/>
          <p:nvPr/>
        </p:nvSpPr>
        <p:spPr>
          <a:xfrm>
            <a:off x="1379483" y="5371319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hosts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E1F71D1-89F4-44C3-851C-0FD82C48AA82}"/>
              </a:ext>
            </a:extLst>
          </p:cNvPr>
          <p:cNvSpPr txBox="1"/>
          <p:nvPr/>
        </p:nvSpPr>
        <p:spPr>
          <a:xfrm>
            <a:off x="1379483" y="5896403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roles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CD6C78-B730-4568-A795-A103FC2F3A75}"/>
              </a:ext>
            </a:extLst>
          </p:cNvPr>
          <p:cNvSpPr txBox="1"/>
          <p:nvPr/>
        </p:nvSpPr>
        <p:spPr>
          <a:xfrm>
            <a:off x="4069443" y="5342138"/>
            <a:ext cx="575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Inventaire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84F258-A9CC-410F-A5EF-93FDC2D51BCE}"/>
              </a:ext>
            </a:extLst>
          </p:cNvPr>
          <p:cNvSpPr txBox="1"/>
          <p:nvPr/>
        </p:nvSpPr>
        <p:spPr>
          <a:xfrm>
            <a:off x="4046764" y="5875095"/>
            <a:ext cx="661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Répertoire contenant les rôles du projet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1DD5AF-EF13-4914-9E42-FA1D909650A3}"/>
              </a:ext>
            </a:extLst>
          </p:cNvPr>
          <p:cNvSpPr txBox="1"/>
          <p:nvPr/>
        </p:nvSpPr>
        <p:spPr>
          <a:xfrm>
            <a:off x="0" y="1740725"/>
            <a:ext cx="569386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Organisation des fichiers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C5C31D0-68E0-4259-82BD-243B4F957D7D}"/>
              </a:ext>
            </a:extLst>
          </p:cNvPr>
          <p:cNvSpPr txBox="1"/>
          <p:nvPr/>
        </p:nvSpPr>
        <p:spPr>
          <a:xfrm>
            <a:off x="1362247" y="6364563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*.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yml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854491E-2AF4-477C-ADFB-9ADB00071BDD}"/>
              </a:ext>
            </a:extLst>
          </p:cNvPr>
          <p:cNvSpPr txBox="1"/>
          <p:nvPr/>
        </p:nvSpPr>
        <p:spPr>
          <a:xfrm>
            <a:off x="4032250" y="6450976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Playbooks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du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132411-FF79-4FE9-A62A-884BE4A0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050" y="3219450"/>
            <a:ext cx="4931540" cy="724376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A7FBB14-48BC-4FA2-BA17-0D61A3101CF7}"/>
              </a:ext>
            </a:extLst>
          </p:cNvPr>
          <p:cNvSpPr txBox="1"/>
          <p:nvPr/>
        </p:nvSpPr>
        <p:spPr>
          <a:xfrm>
            <a:off x="599352" y="9239250"/>
            <a:ext cx="10189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https://yaml.org/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https://fr.wikipedia.org/wiki/YAML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https://yaml-multiline.info/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https://docs.ansible.com/ansible/latest/reference_appendices/YAMLSyntax.html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https://github.com/adrienverge/yamllint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https://www.redhat.com/sysadmin/check-yaml-yamllint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91255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3590081" y="2762893"/>
            <a:ext cx="1443174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COMMUNICATION ENTRES MACHINES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7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Communication entres machines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386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utilise SSH pour communiquer avec les machines à gérer fonctionnant sous UNIX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30568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331318"/>
            <a:ext cx="834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2 approches sont acceptables en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matiére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de sécurité: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32A046E-6D7A-41E6-896A-596E081F6251}"/>
              </a:ext>
            </a:extLst>
          </p:cNvPr>
          <p:cNvSpPr txBox="1"/>
          <p:nvPr/>
        </p:nvSpPr>
        <p:spPr>
          <a:xfrm>
            <a:off x="1792478" y="4882809"/>
            <a:ext cx="1764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Root avec authentification par clé 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Compte non privilégié puis utilisation de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sudo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pour effectuer une élévation de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priviléges</a:t>
            </a:r>
            <a:endParaRPr lang="fr-FR" sz="280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8" y="3689081"/>
            <a:ext cx="760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Quel compte utiliser sur les machines distantes ?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59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628686" y="6006764"/>
            <a:ext cx="11364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Création d’un couple de clé sur la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amchine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de contrôle ( de type ed25519)</a:t>
            </a:r>
          </a:p>
        </p:txBody>
      </p:sp>
      <p:sp>
        <p:nvSpPr>
          <p:cNvPr id="46" name="Signe Plus 45">
            <a:extLst>
              <a:ext uri="{FF2B5EF4-FFF2-40B4-BE49-F238E27FC236}">
                <a16:creationId xmlns:a16="http://schemas.microsoft.com/office/drawing/2014/main" id="{037FAE52-FF02-4EE9-A1B8-2131911772AC}"/>
              </a:ext>
            </a:extLst>
          </p:cNvPr>
          <p:cNvSpPr/>
          <p:nvPr/>
        </p:nvSpPr>
        <p:spPr>
          <a:xfrm>
            <a:off x="975023" y="590817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AF83AB8-5A5B-45D4-8C00-174001195D8F}"/>
              </a:ext>
            </a:extLst>
          </p:cNvPr>
          <p:cNvSpPr txBox="1"/>
          <p:nvPr/>
        </p:nvSpPr>
        <p:spPr>
          <a:xfrm>
            <a:off x="1517013" y="7688845"/>
            <a:ext cx="13177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Transfert de la clé publique depuis la machine de contrôle vers une machine à gérer: </a:t>
            </a:r>
          </a:p>
        </p:txBody>
      </p:sp>
      <p:sp>
        <p:nvSpPr>
          <p:cNvPr id="50" name="Signe Plus 49">
            <a:extLst>
              <a:ext uri="{FF2B5EF4-FFF2-40B4-BE49-F238E27FC236}">
                <a16:creationId xmlns:a16="http://schemas.microsoft.com/office/drawing/2014/main" id="{73EFB91C-764A-4626-ABC4-10D39C040BED}"/>
              </a:ext>
            </a:extLst>
          </p:cNvPr>
          <p:cNvSpPr/>
          <p:nvPr/>
        </p:nvSpPr>
        <p:spPr>
          <a:xfrm>
            <a:off x="863350" y="759026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19A929-55E9-49C4-B9A5-742A71CD1EB3}"/>
              </a:ext>
            </a:extLst>
          </p:cNvPr>
          <p:cNvSpPr txBox="1"/>
          <p:nvPr/>
        </p:nvSpPr>
        <p:spPr>
          <a:xfrm>
            <a:off x="4681264" y="6654553"/>
            <a:ext cx="506598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</a:t>
            </a:r>
            <a:r>
              <a:rPr lang="fr-FR" sz="2400" b="0" i="0" u="none" strike="noStrike" baseline="0" err="1">
                <a:latin typeface="InconsolataN-Regular"/>
              </a:rPr>
              <a:t>ssh</a:t>
            </a:r>
            <a:r>
              <a:rPr lang="fr-FR" sz="2400" b="0" i="0" u="none" strike="noStrike" baseline="0">
                <a:latin typeface="InconsolataN-Regular"/>
              </a:rPr>
              <a:t>-keygen –t ed25519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044629-1CE7-46AE-925C-FB48B6D1D3DC}"/>
              </a:ext>
            </a:extLst>
          </p:cNvPr>
          <p:cNvSpPr txBox="1"/>
          <p:nvPr/>
        </p:nvSpPr>
        <p:spPr>
          <a:xfrm>
            <a:off x="4681265" y="8582328"/>
            <a:ext cx="50659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</a:t>
            </a:r>
            <a:r>
              <a:rPr lang="fr-FR" sz="2400" b="0" i="0" u="none" strike="noStrike" baseline="0" err="1">
                <a:latin typeface="InconsolataN-Regular"/>
              </a:rPr>
              <a:t>ssh</a:t>
            </a:r>
            <a:r>
              <a:rPr lang="fr-FR" sz="2400" b="0" i="0" u="none" strike="noStrike" baseline="0">
                <a:latin typeface="InconsolataN-Regular"/>
              </a:rPr>
              <a:t>-copy-id test1.example.com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63A101E-5831-427A-BE8B-2B788AF6EAF8}"/>
              </a:ext>
            </a:extLst>
          </p:cNvPr>
          <p:cNvSpPr txBox="1"/>
          <p:nvPr/>
        </p:nvSpPr>
        <p:spPr>
          <a:xfrm>
            <a:off x="4681264" y="9357319"/>
            <a:ext cx="506598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</a:t>
            </a:r>
            <a:r>
              <a:rPr lang="fr-FR" sz="2400">
                <a:latin typeface="InconsolataN-Regular"/>
              </a:rPr>
              <a:t>ssh-copy-root</a:t>
            </a:r>
            <a:r>
              <a:rPr lang="fr-FR" sz="2400" b="0" i="0" u="none" strike="noStrike" baseline="0">
                <a:latin typeface="InconsolataN-Regular"/>
              </a:rPr>
              <a:t>@test1.example.com</a:t>
            </a:r>
          </a:p>
        </p:txBody>
      </p:sp>
    </p:spTree>
    <p:extLst>
      <p:ext uri="{BB962C8B-B14F-4D97-AF65-F5344CB8AC3E}">
        <p14:creationId xmlns:p14="http://schemas.microsoft.com/office/powerpoint/2010/main" val="403677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Communication entres machines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700293" y="2719120"/>
            <a:ext cx="13761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ping permet de savoir si la communication avec toutes les machines indiquées dans l’inventaire se fait correctement :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68539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8295944-6F04-4C68-9B48-7338C1EF755A}"/>
              </a:ext>
            </a:extLst>
          </p:cNvPr>
          <p:cNvSpPr txBox="1"/>
          <p:nvPr/>
        </p:nvSpPr>
        <p:spPr>
          <a:xfrm>
            <a:off x="0" y="1740725"/>
            <a:ext cx="559704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Tests de communication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0E5374-0E11-46EA-BA4C-2877EFA4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3294936"/>
            <a:ext cx="6515100" cy="396311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DA7C2A0-AF47-4757-A46C-63AE0221419D}"/>
              </a:ext>
            </a:extLst>
          </p:cNvPr>
          <p:cNvSpPr txBox="1"/>
          <p:nvPr/>
        </p:nvSpPr>
        <p:spPr>
          <a:xfrm>
            <a:off x="1593851" y="3888765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S’il est nécessaire de se connecter sous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i’identité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d’un utilisateur différent de celui qui exécute ansible, il faut utiliser l’option –u :</a:t>
            </a: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57839520-FB97-4C4D-8F2E-97408855B95D}"/>
              </a:ext>
            </a:extLst>
          </p:cNvPr>
          <p:cNvSpPr/>
          <p:nvPr/>
        </p:nvSpPr>
        <p:spPr>
          <a:xfrm>
            <a:off x="994511" y="403345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AA0CC0-7FA6-44C8-B5FC-60E896C1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43" y="4895850"/>
            <a:ext cx="7734300" cy="10382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0B9CA24-085A-4B71-9C06-59D296C4D536}"/>
              </a:ext>
            </a:extLst>
          </p:cNvPr>
          <p:cNvSpPr txBox="1"/>
          <p:nvPr/>
        </p:nvSpPr>
        <p:spPr>
          <a:xfrm>
            <a:off x="1593851" y="6267450"/>
            <a:ext cx="998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setup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récupére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et affiche de nombreuses informations factuelles (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facts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 stockées par Ansible dans des variables: </a:t>
            </a:r>
          </a:p>
        </p:txBody>
      </p:sp>
      <p:sp>
        <p:nvSpPr>
          <p:cNvPr id="28" name="Signe Plus 27">
            <a:extLst>
              <a:ext uri="{FF2B5EF4-FFF2-40B4-BE49-F238E27FC236}">
                <a16:creationId xmlns:a16="http://schemas.microsoft.com/office/drawing/2014/main" id="{B7E1645E-26BE-414E-97E0-9271C19C6294}"/>
              </a:ext>
            </a:extLst>
          </p:cNvPr>
          <p:cNvSpPr/>
          <p:nvPr/>
        </p:nvSpPr>
        <p:spPr>
          <a:xfrm>
            <a:off x="994511" y="641213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8021D6-1671-4FB4-AFD9-C26F8468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7355932"/>
            <a:ext cx="7734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6851650" y="3752850"/>
            <a:ext cx="6400800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192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YAML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24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YAML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0192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YAML signifie YAML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Ain’t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Markup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Language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(acronyme récursif)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30568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331318"/>
            <a:ext cx="994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YAML est le format utilisé par Ansible pour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représnter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le CMDB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32A046E-6D7A-41E6-896A-596E081F6251}"/>
              </a:ext>
            </a:extLst>
          </p:cNvPr>
          <p:cNvSpPr txBox="1"/>
          <p:nvPr/>
        </p:nvSpPr>
        <p:spPr>
          <a:xfrm>
            <a:off x="1792478" y="4882809"/>
            <a:ext cx="1764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La commande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yamllint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permet de vérifier la syntaxe d’un fichier au format YAML.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8" y="3689081"/>
            <a:ext cx="903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s’agit d’un format général de représentation de données.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59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647758" y="5615065"/>
            <a:ext cx="440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Exemple d’un fichier YAML</a:t>
            </a:r>
          </a:p>
        </p:txBody>
      </p:sp>
      <p:sp>
        <p:nvSpPr>
          <p:cNvPr id="46" name="Signe Plus 45">
            <a:extLst>
              <a:ext uri="{FF2B5EF4-FFF2-40B4-BE49-F238E27FC236}">
                <a16:creationId xmlns:a16="http://schemas.microsoft.com/office/drawing/2014/main" id="{037FAE52-FF02-4EE9-A1B8-2131911772AC}"/>
              </a:ext>
            </a:extLst>
          </p:cNvPr>
          <p:cNvSpPr/>
          <p:nvPr/>
        </p:nvSpPr>
        <p:spPr>
          <a:xfrm>
            <a:off x="970863" y="559767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CF5F74-E33D-4C9B-B4FD-A5918AA0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265" y="5268156"/>
            <a:ext cx="5562600" cy="586328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E975FE1-A410-4761-A518-4E6D3AB105A5}"/>
              </a:ext>
            </a:extLst>
          </p:cNvPr>
          <p:cNvSpPr txBox="1"/>
          <p:nvPr/>
        </p:nvSpPr>
        <p:spPr>
          <a:xfrm>
            <a:off x="5855685" y="6652719"/>
            <a:ext cx="8172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 fichier YAML a généralement une extension .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yml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76763907-C354-49C1-BCB8-A814B3061C4F}"/>
              </a:ext>
            </a:extLst>
          </p:cNvPr>
          <p:cNvSpPr/>
          <p:nvPr/>
        </p:nvSpPr>
        <p:spPr>
          <a:xfrm>
            <a:off x="5178790" y="663532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95C04B-AD65-42F6-8FC6-44E91ACAE791}"/>
              </a:ext>
            </a:extLst>
          </p:cNvPr>
          <p:cNvSpPr txBox="1"/>
          <p:nvPr/>
        </p:nvSpPr>
        <p:spPr>
          <a:xfrm>
            <a:off x="5860221" y="7428763"/>
            <a:ext cx="780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 fichier YAML doit commencer par une ligne de 3 tirets</a:t>
            </a:r>
          </a:p>
        </p:txBody>
      </p:sp>
      <p:sp>
        <p:nvSpPr>
          <p:cNvPr id="27" name="Signe Plus 26">
            <a:extLst>
              <a:ext uri="{FF2B5EF4-FFF2-40B4-BE49-F238E27FC236}">
                <a16:creationId xmlns:a16="http://schemas.microsoft.com/office/drawing/2014/main" id="{92621BDB-706C-40CF-9465-8E98906928FA}"/>
              </a:ext>
            </a:extLst>
          </p:cNvPr>
          <p:cNvSpPr/>
          <p:nvPr/>
        </p:nvSpPr>
        <p:spPr>
          <a:xfrm>
            <a:off x="5183326" y="741136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8782734-C012-47FA-AFC2-6C3DC978F6A8}"/>
              </a:ext>
            </a:extLst>
          </p:cNvPr>
          <p:cNvSpPr txBox="1"/>
          <p:nvPr/>
        </p:nvSpPr>
        <p:spPr>
          <a:xfrm>
            <a:off x="5855685" y="8422629"/>
            <a:ext cx="7701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commentaires commencent par un croisillon # et se poursuivent jusqu’à la fin de la ligne 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0FABB766-7DFF-463B-A211-4313F95923DC}"/>
              </a:ext>
            </a:extLst>
          </p:cNvPr>
          <p:cNvSpPr/>
          <p:nvPr/>
        </p:nvSpPr>
        <p:spPr>
          <a:xfrm>
            <a:off x="5178790" y="840523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368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30302" y="6677145"/>
            <a:ext cx="11278235" cy="18681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-Senior</a:t>
            </a:r>
            <a:r>
              <a:rPr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Consultant</a:t>
            </a:r>
            <a:r>
              <a:rPr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au sein</a:t>
            </a:r>
            <a:r>
              <a:rPr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communauté</a:t>
            </a:r>
            <a:r>
              <a:rPr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IT&amp;Network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-En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charge</a:t>
            </a:r>
            <a:r>
              <a:rPr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du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développement</a:t>
            </a:r>
            <a:r>
              <a:rPr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du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Portail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>
                <a:solidFill>
                  <a:srgbClr val="FFFFFF"/>
                </a:solidFill>
                <a:latin typeface="Arial MT"/>
                <a:cs typeface="Arial MT"/>
              </a:rPr>
              <a:t>SD-WAN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 OBS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-Ingénierie</a:t>
            </a:r>
            <a:r>
              <a:rPr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chez</a:t>
            </a:r>
            <a:r>
              <a:rPr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VNO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(archi,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ing,</a:t>
            </a:r>
            <a:r>
              <a:rPr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dév)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-Intervenant</a:t>
            </a:r>
            <a:r>
              <a:rPr sz="2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régulier</a:t>
            </a:r>
            <a:r>
              <a:rPr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aux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sein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événements</a:t>
            </a:r>
            <a:r>
              <a:rPr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(Cisco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Live,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OBS</a:t>
            </a:r>
            <a:r>
              <a:rPr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Summit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…)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-4 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ans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d’expérience</a:t>
            </a:r>
            <a:r>
              <a:rPr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 enseignement</a:t>
            </a:r>
            <a:r>
              <a:rPr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au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sein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>
                <a:solidFill>
                  <a:srgbClr val="FFFFFF"/>
                </a:solidFill>
                <a:latin typeface="Arial MT"/>
                <a:cs typeface="Arial MT"/>
              </a:rPr>
              <a:t>d’écoles</a:t>
            </a:r>
            <a:r>
              <a:rPr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supérieures</a:t>
            </a:r>
            <a:r>
              <a:rPr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(ESGI,</a:t>
            </a:r>
            <a:r>
              <a:rPr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Paris</a:t>
            </a:r>
            <a:r>
              <a:rPr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>
                <a:solidFill>
                  <a:srgbClr val="FFFFFF"/>
                </a:solidFill>
                <a:latin typeface="Arial MT"/>
                <a:cs typeface="Arial MT"/>
              </a:rPr>
              <a:t>V)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207307"/>
            <a:ext cx="20104100" cy="3392434"/>
          </a:xfrm>
          <a:custGeom>
            <a:avLst/>
            <a:gdLst/>
            <a:ahLst/>
            <a:cxnLst/>
            <a:rect l="l" t="t" r="r" b="b"/>
            <a:pathLst>
              <a:path w="20104100" h="2233929">
                <a:moveTo>
                  <a:pt x="20104099" y="0"/>
                </a:moveTo>
                <a:lnTo>
                  <a:pt x="0" y="0"/>
                </a:lnTo>
                <a:lnTo>
                  <a:pt x="0" y="2233369"/>
                </a:lnTo>
                <a:lnTo>
                  <a:pt x="20104099" y="2233369"/>
                </a:lnTo>
                <a:lnTo>
                  <a:pt x="2010409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30302" y="3137897"/>
            <a:ext cx="14073798" cy="296940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Expert </a:t>
            </a:r>
            <a:r>
              <a:rPr sz="3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au</a:t>
            </a:r>
            <a:r>
              <a:rPr sz="3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sein</a:t>
            </a:r>
            <a:r>
              <a:rPr sz="3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3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communauté</a:t>
            </a:r>
            <a:r>
              <a:rPr sz="3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FR" sz="3200" spc="-20" dirty="0">
                <a:solidFill>
                  <a:srgbClr val="FFFFFF"/>
                </a:solidFill>
                <a:latin typeface="Arial MT"/>
                <a:cs typeface="Arial MT"/>
              </a:rPr>
              <a:t>Orange Business Service</a:t>
            </a:r>
            <a:br>
              <a:rPr lang="fr-FR" sz="3200" spc="-20" dirty="0">
                <a:solidFill>
                  <a:srgbClr val="FFFFFF"/>
                </a:solidFill>
                <a:latin typeface="Arial MT"/>
                <a:cs typeface="Arial MT"/>
              </a:rPr>
            </a:b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3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charge</a:t>
            </a:r>
            <a:r>
              <a:rPr sz="3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de la migration Datacenter Orange Cloud Business</a:t>
            </a:r>
            <a:endParaRPr sz="3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Ingénie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rie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fr-FR" sz="3200" spc="-35" dirty="0">
                <a:solidFill>
                  <a:srgbClr val="FFFFFF"/>
                </a:solidFill>
                <a:latin typeface="Arial MT"/>
                <a:cs typeface="Arial MT"/>
              </a:rPr>
              <a:t>DEVOPS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archi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ing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,)</a:t>
            </a:r>
            <a:endParaRPr sz="3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lang="fr-FR" sz="3200" spc="5" dirty="0" err="1">
                <a:solidFill>
                  <a:srgbClr val="FFFFFF"/>
                </a:solidFill>
                <a:latin typeface="Arial MT"/>
                <a:cs typeface="Arial MT"/>
              </a:rPr>
              <a:t>Participan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3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 err="1">
                <a:solidFill>
                  <a:srgbClr val="FFFFFF"/>
                </a:solidFill>
                <a:latin typeface="Arial MT"/>
                <a:cs typeface="Arial MT"/>
              </a:rPr>
              <a:t>événements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 Cisco </a:t>
            </a:r>
            <a:r>
              <a:rPr lang="fr-FR" sz="3200" spc="5" dirty="0" err="1">
                <a:solidFill>
                  <a:srgbClr val="FFFFFF"/>
                </a:solidFill>
                <a:latin typeface="Arial MT"/>
                <a:cs typeface="Arial MT"/>
              </a:rPr>
              <a:t>Summit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, OBS </a:t>
            </a:r>
            <a:r>
              <a:rPr lang="fr-FR" sz="3200" spc="5" dirty="0" err="1">
                <a:solidFill>
                  <a:srgbClr val="FFFFFF"/>
                </a:solidFill>
                <a:latin typeface="Arial MT"/>
                <a:cs typeface="Arial MT"/>
              </a:rPr>
              <a:t>Summit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3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Formateur Expert Cisco CCENT, CCNA Enterprise, Security</a:t>
            </a:r>
            <a:b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</a:b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lang="fr-FR" sz="3200" spc="5" dirty="0">
                <a:solidFill>
                  <a:srgbClr val="FFFFFF"/>
                </a:solidFill>
                <a:latin typeface="Arial MT"/>
                <a:cs typeface="Arial MT"/>
              </a:rPr>
              <a:t>Formateur Cursus Informatique Titre RNCP niveau 6/7 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72" y="3482523"/>
            <a:ext cx="3759678" cy="19011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3050" spc="15">
                <a:latin typeface="Arial MT"/>
                <a:cs typeface="Arial MT"/>
              </a:rPr>
              <a:t>Tahar MADI</a:t>
            </a:r>
            <a:endParaRPr sz="3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fr-FR" sz="2300">
                <a:latin typeface="Arial MT"/>
                <a:cs typeface="Arial MT"/>
              </a:rPr>
              <a:t>EXPERT IT </a:t>
            </a:r>
            <a:br>
              <a:rPr lang="fr-FR" sz="2300">
                <a:latin typeface="Arial MT"/>
                <a:cs typeface="Arial MT"/>
              </a:rPr>
            </a:br>
            <a:r>
              <a:rPr lang="fr-FR" sz="2300">
                <a:latin typeface="Arial MT"/>
                <a:cs typeface="Arial MT"/>
              </a:rPr>
              <a:t>Systèmes &amp; Networks</a:t>
            </a:r>
            <a:endParaRPr sz="2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300">
                <a:solidFill>
                  <a:srgbClr val="FF7900"/>
                </a:solidFill>
                <a:latin typeface="Arial MT"/>
                <a:cs typeface="Arial MT"/>
              </a:rPr>
              <a:t>Orange</a:t>
            </a:r>
            <a:r>
              <a:rPr sz="2300" spc="-5">
                <a:solidFill>
                  <a:srgbClr val="FF7900"/>
                </a:solidFill>
                <a:latin typeface="Arial MT"/>
                <a:cs typeface="Arial MT"/>
              </a:rPr>
              <a:t> </a:t>
            </a:r>
            <a:r>
              <a:rPr lang="fr-FR" sz="2300">
                <a:solidFill>
                  <a:srgbClr val="FF7900"/>
                </a:solidFill>
                <a:latin typeface="Arial MT"/>
                <a:cs typeface="Arial MT"/>
              </a:rPr>
              <a:t>Cloud Business</a:t>
            </a:r>
            <a:br>
              <a:rPr lang="fr-FR" sz="2300">
                <a:solidFill>
                  <a:srgbClr val="FF7900"/>
                </a:solidFill>
                <a:latin typeface="Arial MT"/>
                <a:cs typeface="Arial MT"/>
              </a:rPr>
            </a:br>
            <a:r>
              <a:rPr lang="fr-FR" sz="2300">
                <a:solidFill>
                  <a:srgbClr val="FF7900"/>
                </a:solidFill>
                <a:latin typeface="Arial MT"/>
                <a:cs typeface="Arial MT"/>
              </a:rPr>
              <a:t>Orange Business Services</a:t>
            </a:r>
            <a:endParaRPr sz="23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1737" y="1217932"/>
            <a:ext cx="3892910" cy="7258718"/>
            <a:chOff x="6421737" y="1151025"/>
            <a:chExt cx="3892910" cy="7258718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1737" y="6505343"/>
              <a:ext cx="1904400" cy="1904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0247" y="1151025"/>
              <a:ext cx="1904400" cy="19044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462044" y="3382617"/>
            <a:ext cx="2389505" cy="50292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000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315"/>
              </a:spcBef>
            </a:pPr>
            <a:r>
              <a:rPr sz="2650" spc="-10">
                <a:solidFill>
                  <a:srgbClr val="FFFFFF"/>
                </a:solidFill>
                <a:latin typeface="Arial MT"/>
                <a:cs typeface="Arial MT"/>
              </a:rPr>
              <a:t>#Consulting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23640" y="4193386"/>
            <a:ext cx="2266315" cy="50292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315"/>
              </a:spcBef>
            </a:pPr>
            <a:r>
              <a:rPr sz="2650" spc="-40">
                <a:solidFill>
                  <a:srgbClr val="FFFFFF"/>
                </a:solidFill>
                <a:latin typeface="Arial MT"/>
                <a:cs typeface="Arial MT"/>
              </a:rPr>
              <a:t>#Technique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0" y="136993"/>
            <a:ext cx="11145520" cy="920124"/>
          </a:xfrm>
          <a:prstGeom prst="rect">
            <a:avLst/>
          </a:prstGeom>
          <a:solidFill>
            <a:srgbClr val="0D80C8"/>
          </a:solidFill>
          <a:ln w="10054">
            <a:solidFill>
              <a:srgbClr val="075C92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575"/>
              </a:spcBef>
            </a:pPr>
            <a:r>
              <a:rPr sz="5500" spc="-60">
                <a:solidFill>
                  <a:srgbClr val="FFFFFF"/>
                </a:solidFill>
              </a:rPr>
              <a:t>Qui</a:t>
            </a:r>
            <a:r>
              <a:rPr sz="5500" spc="-10">
                <a:solidFill>
                  <a:srgbClr val="FFFFFF"/>
                </a:solidFill>
              </a:rPr>
              <a:t> </a:t>
            </a:r>
            <a:r>
              <a:rPr lang="fr-FR" sz="5500" spc="30">
                <a:solidFill>
                  <a:srgbClr val="FFFFFF"/>
                </a:solidFill>
              </a:rPr>
              <a:t>sui</a:t>
            </a:r>
            <a:r>
              <a:rPr sz="5500" spc="30">
                <a:solidFill>
                  <a:srgbClr val="FFFFFF"/>
                </a:solidFill>
              </a:rPr>
              <a:t>s-</a:t>
            </a:r>
            <a:r>
              <a:rPr lang="fr-FR" sz="5500" spc="30">
                <a:solidFill>
                  <a:srgbClr val="FFFFFF"/>
                </a:solidFill>
              </a:rPr>
              <a:t>je</a:t>
            </a:r>
            <a:r>
              <a:rPr sz="5500" spc="-20">
                <a:solidFill>
                  <a:srgbClr val="FFFFFF"/>
                </a:solidFill>
              </a:rPr>
              <a:t> </a:t>
            </a:r>
            <a:r>
              <a:rPr sz="5500" spc="-290">
                <a:solidFill>
                  <a:srgbClr val="FFFFFF"/>
                </a:solidFill>
              </a:rPr>
              <a:t>?</a:t>
            </a:r>
            <a:endParaRPr sz="550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7" y="1315101"/>
            <a:ext cx="1905000" cy="190500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99" y="1274299"/>
            <a:ext cx="1904400" cy="19044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446" y="1288460"/>
            <a:ext cx="1904400" cy="19044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193" y="1274299"/>
            <a:ext cx="2110039" cy="19044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79" y="1288460"/>
            <a:ext cx="1428300" cy="19044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99" y="6572850"/>
            <a:ext cx="1904400" cy="19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61" y="6572250"/>
            <a:ext cx="1904400" cy="190440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5" t="33984" r="1517" b="22969"/>
          <a:stretch/>
        </p:blipFill>
        <p:spPr>
          <a:xfrm>
            <a:off x="9820998" y="8420100"/>
            <a:ext cx="1005838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8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YAML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632235"/>
            <a:ext cx="16539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 fichier YAML peut contenir deux types de structures de données ( qu’on nomme collections en YAML):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5336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FABA0F-B22D-4FB0-9B08-B8FFC877A47B}"/>
              </a:ext>
            </a:extLst>
          </p:cNvPr>
          <p:cNvSpPr txBox="1"/>
          <p:nvPr/>
        </p:nvSpPr>
        <p:spPr>
          <a:xfrm>
            <a:off x="0" y="1740725"/>
            <a:ext cx="259237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Collections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6E7FFC2-F521-4052-A027-7F0DE91E1B56}"/>
              </a:ext>
            </a:extLst>
          </p:cNvPr>
          <p:cNvSpPr txBox="1"/>
          <p:nvPr/>
        </p:nvSpPr>
        <p:spPr>
          <a:xfrm>
            <a:off x="2564255" y="3375491"/>
            <a:ext cx="902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des séquences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Amasis MT Pro" panose="02040504050005020304" pitchFamily="18" charset="0"/>
              </a:rPr>
              <a:t>contenant des éléments ordonnées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364524-B38F-4E96-978D-9DB3FC20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0" y="3112686"/>
            <a:ext cx="5524500" cy="17145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D5A5177-D21E-41F4-9843-419DA767B7CE}"/>
              </a:ext>
            </a:extLst>
          </p:cNvPr>
          <p:cNvSpPr txBox="1"/>
          <p:nvPr/>
        </p:nvSpPr>
        <p:spPr>
          <a:xfrm>
            <a:off x="2279650" y="5396240"/>
            <a:ext cx="9028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des correspondances (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mappings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)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Amasis MT Pro" panose="02040504050005020304" pitchFamily="18" charset="0"/>
              </a:rPr>
              <a:t>contenant des éléments composés d’une clé (unique) et d’une valeur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CA8F36-431F-4EF2-AE11-0D9FEAE16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406" y="5307637"/>
            <a:ext cx="5791200" cy="102870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4D8FDC3-AA9E-4132-893E-268B16AB47CA}"/>
              </a:ext>
            </a:extLst>
          </p:cNvPr>
          <p:cNvSpPr txBox="1"/>
          <p:nvPr/>
        </p:nvSpPr>
        <p:spPr>
          <a:xfrm>
            <a:off x="1647267" y="6992194"/>
            <a:ext cx="6328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collections peuvent être imbriquées.</a:t>
            </a:r>
          </a:p>
        </p:txBody>
      </p:sp>
      <p:sp>
        <p:nvSpPr>
          <p:cNvPr id="36" name="Signe Plus 35">
            <a:extLst>
              <a:ext uri="{FF2B5EF4-FFF2-40B4-BE49-F238E27FC236}">
                <a16:creationId xmlns:a16="http://schemas.microsoft.com/office/drawing/2014/main" id="{FA9F1B79-90F1-4A1D-874B-DCC7635FB07A}"/>
              </a:ext>
            </a:extLst>
          </p:cNvPr>
          <p:cNvSpPr/>
          <p:nvPr/>
        </p:nvSpPr>
        <p:spPr>
          <a:xfrm>
            <a:off x="993604" y="689360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611505F-EDC5-426E-A0BC-D00332FACA08}"/>
              </a:ext>
            </a:extLst>
          </p:cNvPr>
          <p:cNvSpPr txBox="1"/>
          <p:nvPr/>
        </p:nvSpPr>
        <p:spPr>
          <a:xfrm>
            <a:off x="1620053" y="7634041"/>
            <a:ext cx="15237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L’indentation ( généralement 2 espaces) est importante car elle traduit l’imbrication des collections</a:t>
            </a:r>
          </a:p>
        </p:txBody>
      </p:sp>
      <p:sp>
        <p:nvSpPr>
          <p:cNvPr id="39" name="Signe Plus 38">
            <a:extLst>
              <a:ext uri="{FF2B5EF4-FFF2-40B4-BE49-F238E27FC236}">
                <a16:creationId xmlns:a16="http://schemas.microsoft.com/office/drawing/2014/main" id="{24A682A2-0193-479C-A929-56BE21B2C7E8}"/>
              </a:ext>
            </a:extLst>
          </p:cNvPr>
          <p:cNvSpPr/>
          <p:nvPr/>
        </p:nvSpPr>
        <p:spPr>
          <a:xfrm>
            <a:off x="966390" y="753545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DAD298C-19F0-40AE-BCA9-57360F8BE703}"/>
              </a:ext>
            </a:extLst>
          </p:cNvPr>
          <p:cNvSpPr txBox="1"/>
          <p:nvPr/>
        </p:nvSpPr>
        <p:spPr>
          <a:xfrm>
            <a:off x="1620053" y="8255846"/>
            <a:ext cx="1232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faut absolument utiliser les espaces pour l’indentation et non pas la tabulation</a:t>
            </a:r>
          </a:p>
        </p:txBody>
      </p:sp>
      <p:sp>
        <p:nvSpPr>
          <p:cNvPr id="41" name="Signe Plus 40">
            <a:extLst>
              <a:ext uri="{FF2B5EF4-FFF2-40B4-BE49-F238E27FC236}">
                <a16:creationId xmlns:a16="http://schemas.microsoft.com/office/drawing/2014/main" id="{AB2612F9-F2EE-4E48-8713-DB11D81AE614}"/>
              </a:ext>
            </a:extLst>
          </p:cNvPr>
          <p:cNvSpPr/>
          <p:nvPr/>
        </p:nvSpPr>
        <p:spPr>
          <a:xfrm>
            <a:off x="914271" y="820979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5459094-4D1D-45BF-8CE2-BD3B3580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050" y="9052492"/>
            <a:ext cx="7791450" cy="2038350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D0DA68FD-B6FB-4FF5-B2F8-2A6778EAE223}"/>
              </a:ext>
            </a:extLst>
          </p:cNvPr>
          <p:cNvSpPr txBox="1"/>
          <p:nvPr/>
        </p:nvSpPr>
        <p:spPr>
          <a:xfrm>
            <a:off x="1346495" y="9428687"/>
            <a:ext cx="8751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Ici par exemple, la valeur de l’élément de correspondance est une séquence dont chaque élément est une correspondance.</a:t>
            </a:r>
          </a:p>
          <a:p>
            <a:pPr defTabSz="1507846"/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Toutes les combinaisons sont possibles.</a:t>
            </a:r>
          </a:p>
        </p:txBody>
      </p:sp>
    </p:spTree>
    <p:extLst>
      <p:ext uri="{BB962C8B-B14F-4D97-AF65-F5344CB8AC3E}">
        <p14:creationId xmlns:p14="http://schemas.microsoft.com/office/powerpoint/2010/main" val="329018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4481354" y="4596630"/>
            <a:ext cx="12649200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192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PLAYBOOKS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4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1351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constituent pour Ansible sa façon de représenter la CMDB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30568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331318"/>
            <a:ext cx="169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Exemple: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8" y="3689081"/>
            <a:ext cx="3926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Ils sont en format YAML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59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668127" y="8837890"/>
            <a:ext cx="1802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L’option –v permet d’afficher le détail des tâches, on peut augmenter le nombre de v (-vv, -vvv) pour afficher encore plus d’informations.</a:t>
            </a:r>
          </a:p>
        </p:txBody>
      </p:sp>
      <p:sp>
        <p:nvSpPr>
          <p:cNvPr id="46" name="Signe Plus 45">
            <a:extLst>
              <a:ext uri="{FF2B5EF4-FFF2-40B4-BE49-F238E27FC236}">
                <a16:creationId xmlns:a16="http://schemas.microsoft.com/office/drawing/2014/main" id="{037FAE52-FF02-4EE9-A1B8-2131911772AC}"/>
              </a:ext>
            </a:extLst>
          </p:cNvPr>
          <p:cNvSpPr/>
          <p:nvPr/>
        </p:nvSpPr>
        <p:spPr>
          <a:xfrm>
            <a:off x="991232" y="882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76763907-C354-49C1-BCB8-A814B3061C4F}"/>
              </a:ext>
            </a:extLst>
          </p:cNvPr>
          <p:cNvSpPr/>
          <p:nvPr/>
        </p:nvSpPr>
        <p:spPr>
          <a:xfrm>
            <a:off x="1042633" y="747315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95C04B-AD65-42F6-8FC6-44E91ACAE791}"/>
              </a:ext>
            </a:extLst>
          </p:cNvPr>
          <p:cNvSpPr txBox="1"/>
          <p:nvPr/>
        </p:nvSpPr>
        <p:spPr>
          <a:xfrm>
            <a:off x="1672172" y="7542090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Pour faire en sorte d’appliquer 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on utilise 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97201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Principe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4C23E6-CB34-417A-A8FE-5A6359257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72" y="4220964"/>
            <a:ext cx="8277225" cy="313372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CF10EDE-6D08-4E22-B321-927791CAACDE}"/>
              </a:ext>
            </a:extLst>
          </p:cNvPr>
          <p:cNvSpPr txBox="1"/>
          <p:nvPr/>
        </p:nvSpPr>
        <p:spPr>
          <a:xfrm>
            <a:off x="11697326" y="4481122"/>
            <a:ext cx="117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name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2DDD2E-FF1F-4E64-BC41-47F7BD2CE98D}"/>
              </a:ext>
            </a:extLst>
          </p:cNvPr>
          <p:cNvSpPr txBox="1"/>
          <p:nvPr/>
        </p:nvSpPr>
        <p:spPr>
          <a:xfrm>
            <a:off x="13312988" y="4481122"/>
            <a:ext cx="664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Description du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playbooks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ou de la tâche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9D84439-59A9-40EA-99A8-CA1B00E95C39}"/>
              </a:ext>
            </a:extLst>
          </p:cNvPr>
          <p:cNvSpPr txBox="1"/>
          <p:nvPr/>
        </p:nvSpPr>
        <p:spPr>
          <a:xfrm>
            <a:off x="11697326" y="5076243"/>
            <a:ext cx="117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hosts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2894DD-C9A4-45CD-B584-B6D10D9DEB38}"/>
              </a:ext>
            </a:extLst>
          </p:cNvPr>
          <p:cNvSpPr txBox="1"/>
          <p:nvPr/>
        </p:nvSpPr>
        <p:spPr>
          <a:xfrm>
            <a:off x="11697326" y="5601327"/>
            <a:ext cx="130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tasks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7E24CC-20E1-4382-A4E0-2A7B65990C0D}"/>
              </a:ext>
            </a:extLst>
          </p:cNvPr>
          <p:cNvSpPr txBox="1"/>
          <p:nvPr/>
        </p:nvSpPr>
        <p:spPr>
          <a:xfrm>
            <a:off x="13312988" y="5030469"/>
            <a:ext cx="611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Machines concernées dans l’inventaire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3FBE63D-AEA8-4236-93F8-74A3F447525E}"/>
              </a:ext>
            </a:extLst>
          </p:cNvPr>
          <p:cNvSpPr txBox="1"/>
          <p:nvPr/>
        </p:nvSpPr>
        <p:spPr>
          <a:xfrm>
            <a:off x="13312988" y="5579816"/>
            <a:ext cx="559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Liste des tâches à accomplir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B7ED8CA-2B8F-4C8B-8A73-0505ECDB4FF2}"/>
              </a:ext>
            </a:extLst>
          </p:cNvPr>
          <p:cNvSpPr txBox="1"/>
          <p:nvPr/>
        </p:nvSpPr>
        <p:spPr>
          <a:xfrm>
            <a:off x="11459321" y="6068459"/>
            <a:ext cx="267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ansible.builtin.*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24FAE8A-9835-4EE6-B8A8-8D7CAB3DB6BF}"/>
              </a:ext>
            </a:extLst>
          </p:cNvPr>
          <p:cNvSpPr txBox="1"/>
          <p:nvPr/>
        </p:nvSpPr>
        <p:spPr>
          <a:xfrm>
            <a:off x="14350093" y="6155900"/>
            <a:ext cx="534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Nom du module à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éxécuter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C040B2-BE23-4BD6-99C8-5EDEE30A86DC}"/>
              </a:ext>
            </a:extLst>
          </p:cNvPr>
          <p:cNvSpPr txBox="1"/>
          <p:nvPr/>
        </p:nvSpPr>
        <p:spPr>
          <a:xfrm>
            <a:off x="4565650" y="8138539"/>
            <a:ext cx="5486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principes-</a:t>
            </a:r>
            <a:r>
              <a:rPr lang="fr-FR" sz="2400" b="0" i="0" u="none" strike="noStrike" baseline="0" err="1">
                <a:latin typeface="InconsolataN-Regular"/>
              </a:rPr>
              <a:t>hosts.yml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EBBD3C4-B233-4CC0-A77C-69FD6942A971}"/>
              </a:ext>
            </a:extLst>
          </p:cNvPr>
          <p:cNvSpPr txBox="1"/>
          <p:nvPr/>
        </p:nvSpPr>
        <p:spPr>
          <a:xfrm>
            <a:off x="298450" y="10778411"/>
            <a:ext cx="10189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u="none" strike="noStrike" baseline="0">
                <a:latin typeface="InconsolataN-Regular"/>
              </a:rPr>
              <a:t>https://docs.ansible.com/ansible/latest/user_guide/playbooks.html</a:t>
            </a:r>
            <a:endParaRPr lang="fr-FR" sz="20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5D3258B-F050-45D9-A727-F8C4121ED9A9}"/>
              </a:ext>
            </a:extLst>
          </p:cNvPr>
          <p:cNvSpPr txBox="1"/>
          <p:nvPr/>
        </p:nvSpPr>
        <p:spPr>
          <a:xfrm>
            <a:off x="298450" y="10400915"/>
            <a:ext cx="10189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u="none" strike="noStrike" baseline="0">
                <a:latin typeface="InconsolataN-Regular"/>
              </a:rPr>
              <a:t>https://docs.ansible.com/ansible/latest/cli/ansible-playbook.html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181814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76763907-C354-49C1-BCB8-A814B3061C4F}"/>
              </a:ext>
            </a:extLst>
          </p:cNvPr>
          <p:cNvSpPr/>
          <p:nvPr/>
        </p:nvSpPr>
        <p:spPr>
          <a:xfrm>
            <a:off x="1042633" y="1001720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95C04B-AD65-42F6-8FC6-44E91ACAE791}"/>
              </a:ext>
            </a:extLst>
          </p:cNvPr>
          <p:cNvSpPr txBox="1"/>
          <p:nvPr/>
        </p:nvSpPr>
        <p:spPr>
          <a:xfrm>
            <a:off x="1672172" y="10086136"/>
            <a:ext cx="15237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L’option –K de 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de saisir le mot de passe destiné a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sudo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92740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Remote</a:t>
            </a:r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 user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CF10EDE-6D08-4E22-B321-927791CAACDE}"/>
              </a:ext>
            </a:extLst>
          </p:cNvPr>
          <p:cNvSpPr txBox="1"/>
          <p:nvPr/>
        </p:nvSpPr>
        <p:spPr>
          <a:xfrm>
            <a:off x="3727450" y="7517146"/>
            <a:ext cx="278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remote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user :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2DDD2E-FF1F-4E64-BC41-47F7BD2CE98D}"/>
              </a:ext>
            </a:extLst>
          </p:cNvPr>
          <p:cNvSpPr txBox="1"/>
          <p:nvPr/>
        </p:nvSpPr>
        <p:spPr>
          <a:xfrm>
            <a:off x="6509680" y="7517146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Identifiant à utiliser pour se connecter par SSH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9D84439-59A9-40EA-99A8-CA1B00E95C39}"/>
              </a:ext>
            </a:extLst>
          </p:cNvPr>
          <p:cNvSpPr txBox="1"/>
          <p:nvPr/>
        </p:nvSpPr>
        <p:spPr>
          <a:xfrm>
            <a:off x="3699958" y="8149986"/>
            <a:ext cx="163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become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2894DD-C9A4-45CD-B584-B6D10D9DEB38}"/>
              </a:ext>
            </a:extLst>
          </p:cNvPr>
          <p:cNvSpPr txBox="1"/>
          <p:nvPr/>
        </p:nvSpPr>
        <p:spPr>
          <a:xfrm>
            <a:off x="3727450" y="8624985"/>
            <a:ext cx="2401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become_user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7E24CC-20E1-4382-A4E0-2A7B65990C0D}"/>
              </a:ext>
            </a:extLst>
          </p:cNvPr>
          <p:cNvSpPr txBox="1"/>
          <p:nvPr/>
        </p:nvSpPr>
        <p:spPr>
          <a:xfrm>
            <a:off x="6509680" y="8066493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S’il faut ensuite changer d’identité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3FBE63D-AEA8-4236-93F8-74A3F447525E}"/>
              </a:ext>
            </a:extLst>
          </p:cNvPr>
          <p:cNvSpPr txBox="1"/>
          <p:nvPr/>
        </p:nvSpPr>
        <p:spPr>
          <a:xfrm>
            <a:off x="6570218" y="8615840"/>
            <a:ext cx="702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Id de l’utilisateur à devenir ( root par défaut)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24FAE8A-9835-4EE6-B8A8-8D7CAB3DB6BF}"/>
              </a:ext>
            </a:extLst>
          </p:cNvPr>
          <p:cNvSpPr txBox="1"/>
          <p:nvPr/>
        </p:nvSpPr>
        <p:spPr>
          <a:xfrm>
            <a:off x="6570218" y="9191924"/>
            <a:ext cx="702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Méthode à utiliser pour devenir cet utilisateur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C040B2-BE23-4BD6-99C8-5EDEE30A86DC}"/>
              </a:ext>
            </a:extLst>
          </p:cNvPr>
          <p:cNvSpPr txBox="1"/>
          <p:nvPr/>
        </p:nvSpPr>
        <p:spPr>
          <a:xfrm>
            <a:off x="4565650" y="10682585"/>
            <a:ext cx="67818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-K principes-</a:t>
            </a:r>
            <a:r>
              <a:rPr lang="fr-FR" sz="2400">
                <a:latin typeface="InconsolataN-Regular"/>
              </a:rPr>
              <a:t>become-1</a:t>
            </a:r>
            <a:r>
              <a:rPr lang="fr-FR" sz="2400" b="0" i="0" u="none" strike="noStrike" baseline="0">
                <a:latin typeface="InconsolataN-Regular"/>
              </a:rPr>
              <a:t>.yml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n’y a aucune raison d’exécuter 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en tant que root, celle-ci doit plutôt être exécuté comme utilisateur non privilégié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1D373D-3F4D-4611-B59E-6C56005B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51" y="3743029"/>
            <a:ext cx="8239125" cy="3705225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ADB99071-A6F5-42DC-A0BA-E35B2A35B775}"/>
              </a:ext>
            </a:extLst>
          </p:cNvPr>
          <p:cNvSpPr txBox="1"/>
          <p:nvPr/>
        </p:nvSpPr>
        <p:spPr>
          <a:xfrm>
            <a:off x="3699958" y="9148205"/>
            <a:ext cx="278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become_method</a:t>
            </a:r>
            <a:endParaRPr lang="fr-FR" sz="280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5CAE83-97D3-44A1-B1CC-9E2E413B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657" y="3096360"/>
            <a:ext cx="5808786" cy="55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96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98844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variables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variables peuvent être dans l’ordre de priorité :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870EED0-A4E3-41A2-B360-24A67355124E}"/>
              </a:ext>
            </a:extLst>
          </p:cNvPr>
          <p:cNvSpPr txBox="1"/>
          <p:nvPr/>
        </p:nvSpPr>
        <p:spPr>
          <a:xfrm>
            <a:off x="1680059" y="3113552"/>
            <a:ext cx="103306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passées sur la ligne de commande </a:t>
            </a: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définies dans le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playbook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automatiquement définies par Ansible</a:t>
            </a:r>
          </a:p>
          <a:p>
            <a:pPr marL="12573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définies dans l’inventaire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084D60-B9C4-42AA-A6BB-010685C8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69" y="4941025"/>
            <a:ext cx="8258175" cy="27432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E9520FB-E45D-418E-B31E-C3302210BF6D}"/>
              </a:ext>
            </a:extLst>
          </p:cNvPr>
          <p:cNvSpPr txBox="1"/>
          <p:nvPr/>
        </p:nvSpPr>
        <p:spPr>
          <a:xfrm>
            <a:off x="1074383" y="8219341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–e var =toto  </a:t>
            </a:r>
            <a:r>
              <a:rPr lang="fr-FR" sz="2400" err="1">
                <a:latin typeface="InconsolataN-Regular"/>
              </a:rPr>
              <a:t>variables_lignecom</a:t>
            </a:r>
            <a:r>
              <a:rPr lang="fr-FR" sz="2400" b="0" i="0" u="none" strike="noStrike" baseline="0" err="1">
                <a:latin typeface="InconsolataN-Regular"/>
              </a:rPr>
              <a:t>.yml</a:t>
            </a:r>
            <a:endParaRPr lang="fr-FR" sz="2400" b="0" i="0" u="none" strike="noStrike" baseline="0">
              <a:latin typeface="InconsolataN-Regular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1A8617A-0392-44FA-9833-E0256EB7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5506898"/>
            <a:ext cx="9067800" cy="52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98844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variables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variables définie dans l’inventaire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3A17B2-043C-4C1C-AE02-521D401E1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4210050"/>
            <a:ext cx="12636612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332815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conditions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Une tâche peut n’être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éxécutée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que si une condition est  vérifiée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D0A2B0FE-9A40-49F0-9705-23C6F06904BB}"/>
              </a:ext>
            </a:extLst>
          </p:cNvPr>
          <p:cNvSpPr/>
          <p:nvPr/>
        </p:nvSpPr>
        <p:spPr>
          <a:xfrm>
            <a:off x="1019048" y="32477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721030-D0C3-4DBE-A0E0-704177F1588D}"/>
              </a:ext>
            </a:extLst>
          </p:cNvPr>
          <p:cNvSpPr txBox="1"/>
          <p:nvPr/>
        </p:nvSpPr>
        <p:spPr>
          <a:xfrm>
            <a:off x="1648587" y="3316655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condition est indiquée par l’instruction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when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0F5676-1FF4-42C3-982C-C4B1CFFC0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4452318"/>
            <a:ext cx="13823911" cy="5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2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72382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boucles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est possible d’exécuter plusieurs fois une même tâche au moyen d’une boucle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D0A2B0FE-9A40-49F0-9705-23C6F06904BB}"/>
              </a:ext>
            </a:extLst>
          </p:cNvPr>
          <p:cNvSpPr/>
          <p:nvPr/>
        </p:nvSpPr>
        <p:spPr>
          <a:xfrm>
            <a:off x="1019048" y="32477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721030-D0C3-4DBE-A0E0-704177F1588D}"/>
              </a:ext>
            </a:extLst>
          </p:cNvPr>
          <p:cNvSpPr txBox="1"/>
          <p:nvPr/>
        </p:nvSpPr>
        <p:spPr>
          <a:xfrm>
            <a:off x="1648587" y="3316655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variable item prendra successivement les valeurs indiquées par l’instruction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loop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(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with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item si vous êtes sur une version avant la 2,5 d’Ansible)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B57F32-EFAA-405D-8ECC-2D0CBFAAD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4418875"/>
            <a:ext cx="8042402" cy="62775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A50691-8358-4252-B7B1-81D1E5E6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348" y="4654310"/>
            <a:ext cx="10032502" cy="61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7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89855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modèles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567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modèles (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templates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 sont des fichiers dans lesquels Ansible effectue diverses transformations.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D0A2B0FE-9A40-49F0-9705-23C6F06904BB}"/>
              </a:ext>
            </a:extLst>
          </p:cNvPr>
          <p:cNvSpPr/>
          <p:nvPr/>
        </p:nvSpPr>
        <p:spPr>
          <a:xfrm>
            <a:off x="1019048" y="32477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721030-D0C3-4DBE-A0E0-704177F1588D}"/>
              </a:ext>
            </a:extLst>
          </p:cNvPr>
          <p:cNvSpPr txBox="1"/>
          <p:nvPr/>
        </p:nvSpPr>
        <p:spPr>
          <a:xfrm>
            <a:off x="1679164" y="3248938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utilise pour cela une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bibliothéuqe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pour le langage de programmation Python appelée Jinja2.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FDE7C8-D04D-48E0-8D1A-FA6C5718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57" y="4598000"/>
            <a:ext cx="8596993" cy="60564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741EA6-0790-40C0-83AA-BCD2B135C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2" y="5096434"/>
            <a:ext cx="82581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89855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modèles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56A596-834A-4672-9C63-327F3F779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32" y="2782966"/>
            <a:ext cx="9238667" cy="6872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48EF89-4BA8-406A-94D1-A3F902AE3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69" y="2571722"/>
            <a:ext cx="9238666" cy="65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7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1122835" y="933922"/>
            <a:ext cx="6961579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659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SOMMAIRE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1347402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311A5B"/>
              </a:solidFill>
              <a:latin typeface="Calibri" panose="020F0502020204030204"/>
            </a:endParaRPr>
          </a:p>
        </p:txBody>
      </p:sp>
      <p:sp>
        <p:nvSpPr>
          <p:cNvPr id="10" name="Signe Plus 9">
            <a:extLst>
              <a:ext uri="{FF2B5EF4-FFF2-40B4-BE49-F238E27FC236}">
                <a16:creationId xmlns:a16="http://schemas.microsoft.com/office/drawing/2014/main" id="{71E99D7F-0BBA-45C4-8CD5-CF5D07E5C3F1}"/>
              </a:ext>
            </a:extLst>
          </p:cNvPr>
          <p:cNvSpPr/>
          <p:nvPr/>
        </p:nvSpPr>
        <p:spPr>
          <a:xfrm>
            <a:off x="994511" y="253475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F0B864-D454-4FFD-8E89-D38FB46BD9DA}"/>
              </a:ext>
            </a:extLst>
          </p:cNvPr>
          <p:cNvSpPr txBox="1"/>
          <p:nvPr/>
        </p:nvSpPr>
        <p:spPr>
          <a:xfrm>
            <a:off x="1700293" y="2598922"/>
            <a:ext cx="8826712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INTRODUCTION / INSTALLATION:</a:t>
            </a:r>
          </a:p>
        </p:txBody>
      </p:sp>
      <p:sp>
        <p:nvSpPr>
          <p:cNvPr id="14" name="Signe Plus 13">
            <a:extLst>
              <a:ext uri="{FF2B5EF4-FFF2-40B4-BE49-F238E27FC236}">
                <a16:creationId xmlns:a16="http://schemas.microsoft.com/office/drawing/2014/main" id="{AE7DC7BD-C6AE-43E5-B4B1-6BF75AAFB0E0}"/>
              </a:ext>
            </a:extLst>
          </p:cNvPr>
          <p:cNvSpPr/>
          <p:nvPr/>
        </p:nvSpPr>
        <p:spPr>
          <a:xfrm>
            <a:off x="989788" y="352600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171B0D-EB23-4C93-AEC7-D5995AB92EF8}"/>
              </a:ext>
            </a:extLst>
          </p:cNvPr>
          <p:cNvSpPr txBox="1"/>
          <p:nvPr/>
        </p:nvSpPr>
        <p:spPr>
          <a:xfrm>
            <a:off x="1695570" y="3590163"/>
            <a:ext cx="764081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FICHIER DE CONFIGURATION</a:t>
            </a: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0DBDCB7A-A880-4E02-B6EF-ED98828158B4}"/>
              </a:ext>
            </a:extLst>
          </p:cNvPr>
          <p:cNvSpPr/>
          <p:nvPr/>
        </p:nvSpPr>
        <p:spPr>
          <a:xfrm>
            <a:off x="969814" y="459485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A2E1FF-DD36-4FEC-A7C6-3EE51AB0AF43}"/>
              </a:ext>
            </a:extLst>
          </p:cNvPr>
          <p:cNvSpPr txBox="1"/>
          <p:nvPr/>
        </p:nvSpPr>
        <p:spPr>
          <a:xfrm>
            <a:off x="1679756" y="4527617"/>
            <a:ext cx="959012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COMMUNICATION ENTRE MACHINES</a:t>
            </a:r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5CD0FD2E-C124-42AF-A9BD-0960CA8A94F2}"/>
              </a:ext>
            </a:extLst>
          </p:cNvPr>
          <p:cNvSpPr/>
          <p:nvPr/>
        </p:nvSpPr>
        <p:spPr>
          <a:xfrm>
            <a:off x="1027476" y="559372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B928A9-2526-4AE4-B61A-7E29E9DC4601}"/>
              </a:ext>
            </a:extLst>
          </p:cNvPr>
          <p:cNvSpPr txBox="1"/>
          <p:nvPr/>
        </p:nvSpPr>
        <p:spPr>
          <a:xfrm>
            <a:off x="1717444" y="5517860"/>
            <a:ext cx="430707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LES PLAYBOOKS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86F896F7-0BCE-4875-8A00-ACCA2B01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05378" y="10484929"/>
            <a:ext cx="516564" cy="602076"/>
          </a:xfrm>
          <a:solidFill>
            <a:schemeClr val="bg1"/>
          </a:solidFill>
        </p:spPr>
        <p:txBody>
          <a:bodyPr/>
          <a:lstStyle/>
          <a:p>
            <a:pPr defTabSz="1507846"/>
            <a:fld id="{A9AF6043-EB54-45E3-B66E-6AADBD44AA19}" type="slidenum">
              <a:rPr lang="fr-FR">
                <a:solidFill>
                  <a:prstClr val="black">
                    <a:tint val="75000"/>
                  </a:prstClr>
                </a:solidFill>
                <a:effectLst>
                  <a:outerShdw blurRad="50800" dist="50800" dir="5400000" sx="92000" sy="92000" algn="ctr" rotWithShape="0">
                    <a:srgbClr val="4B1D7D">
                      <a:alpha val="43000"/>
                    </a:srgbClr>
                  </a:outerShdw>
                </a:effectLst>
                <a:latin typeface="Calibri" panose="020F0502020204030204"/>
              </a:rPr>
              <a:pPr defTabSz="1507846"/>
              <a:t>3</a:t>
            </a:fld>
            <a:endParaRPr lang="fr-FR">
              <a:solidFill>
                <a:prstClr val="black">
                  <a:tint val="75000"/>
                </a:prstClr>
              </a:solidFill>
              <a:effectLst>
                <a:outerShdw blurRad="50800" dist="50800" dir="5400000" sx="92000" sy="92000" algn="ctr" rotWithShape="0">
                  <a:srgbClr val="4B1D7D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464468-0126-452F-BCFE-4BEC5C90808A}"/>
              </a:ext>
            </a:extLst>
          </p:cNvPr>
          <p:cNvSpPr txBox="1"/>
          <p:nvPr/>
        </p:nvSpPr>
        <p:spPr>
          <a:xfrm>
            <a:off x="12566650" y="2598922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P.04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1EEAA6-3012-4417-9205-DFEEE165AB75}"/>
              </a:ext>
            </a:extLst>
          </p:cNvPr>
          <p:cNvSpPr/>
          <p:nvPr/>
        </p:nvSpPr>
        <p:spPr>
          <a:xfrm>
            <a:off x="12651860" y="2534759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BCE41E-92B5-47BC-932B-864AA14884B5}"/>
              </a:ext>
            </a:extLst>
          </p:cNvPr>
          <p:cNvSpPr txBox="1"/>
          <p:nvPr/>
        </p:nvSpPr>
        <p:spPr>
          <a:xfrm>
            <a:off x="12566650" y="3463036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D6BA20-E36B-4F26-B51C-BA41EF65F894}"/>
              </a:ext>
            </a:extLst>
          </p:cNvPr>
          <p:cNvSpPr/>
          <p:nvPr/>
        </p:nvSpPr>
        <p:spPr>
          <a:xfrm>
            <a:off x="12566650" y="3503227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50AB44-98AE-4F0D-B45F-8BEC6E82F94D}"/>
              </a:ext>
            </a:extLst>
          </p:cNvPr>
          <p:cNvSpPr txBox="1"/>
          <p:nvPr/>
        </p:nvSpPr>
        <p:spPr>
          <a:xfrm>
            <a:off x="12566650" y="4440089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2A3F3-9B21-4163-B625-EA1FD9E8F24E}"/>
              </a:ext>
            </a:extLst>
          </p:cNvPr>
          <p:cNvSpPr/>
          <p:nvPr/>
        </p:nvSpPr>
        <p:spPr>
          <a:xfrm>
            <a:off x="12651859" y="4566785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6A7FF-2DDC-4DD6-9960-01A4814A851D}"/>
              </a:ext>
            </a:extLst>
          </p:cNvPr>
          <p:cNvSpPr txBox="1"/>
          <p:nvPr/>
        </p:nvSpPr>
        <p:spPr>
          <a:xfrm>
            <a:off x="12651859" y="5593726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6A107A-FCA0-4641-BBD5-80FCB7CD5A53}"/>
              </a:ext>
            </a:extLst>
          </p:cNvPr>
          <p:cNvSpPr/>
          <p:nvPr/>
        </p:nvSpPr>
        <p:spPr>
          <a:xfrm>
            <a:off x="12651859" y="5645393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424B984-617A-4E97-8B32-25D2B8CE7F58}"/>
              </a:ext>
            </a:extLst>
          </p:cNvPr>
          <p:cNvSpPr txBox="1"/>
          <p:nvPr/>
        </p:nvSpPr>
        <p:spPr>
          <a:xfrm>
            <a:off x="12651859" y="6567668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P.31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2E271C-D02B-48BC-BA6F-A6FB60A62FF1}"/>
              </a:ext>
            </a:extLst>
          </p:cNvPr>
          <p:cNvSpPr/>
          <p:nvPr/>
        </p:nvSpPr>
        <p:spPr>
          <a:xfrm>
            <a:off x="12661838" y="6656394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33" name="Signe Plus 32">
            <a:extLst>
              <a:ext uri="{FF2B5EF4-FFF2-40B4-BE49-F238E27FC236}">
                <a16:creationId xmlns:a16="http://schemas.microsoft.com/office/drawing/2014/main" id="{A4A1E5EC-5FEE-407D-97A9-DE313BD2DC95}"/>
              </a:ext>
            </a:extLst>
          </p:cNvPr>
          <p:cNvSpPr/>
          <p:nvPr/>
        </p:nvSpPr>
        <p:spPr>
          <a:xfrm>
            <a:off x="1027476" y="650350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6798ACF-03B4-417E-9C11-4FEEB7685AF8}"/>
              </a:ext>
            </a:extLst>
          </p:cNvPr>
          <p:cNvSpPr txBox="1"/>
          <p:nvPr/>
        </p:nvSpPr>
        <p:spPr>
          <a:xfrm>
            <a:off x="1733258" y="6567668"/>
            <a:ext cx="288412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LES RÔLES</a:t>
            </a:r>
          </a:p>
        </p:txBody>
      </p:sp>
      <p:sp>
        <p:nvSpPr>
          <p:cNvPr id="35" name="Signe Plus 34">
            <a:extLst>
              <a:ext uri="{FF2B5EF4-FFF2-40B4-BE49-F238E27FC236}">
                <a16:creationId xmlns:a16="http://schemas.microsoft.com/office/drawing/2014/main" id="{962656EE-62CF-416A-AA54-DE5ED4DA0393}"/>
              </a:ext>
            </a:extLst>
          </p:cNvPr>
          <p:cNvSpPr/>
          <p:nvPr/>
        </p:nvSpPr>
        <p:spPr>
          <a:xfrm>
            <a:off x="1007502" y="753989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EA89FE-5C84-42F9-864A-121BF6CC2E34}"/>
              </a:ext>
            </a:extLst>
          </p:cNvPr>
          <p:cNvSpPr txBox="1"/>
          <p:nvPr/>
        </p:nvSpPr>
        <p:spPr>
          <a:xfrm>
            <a:off x="1717444" y="7472651"/>
            <a:ext cx="486222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LES COLLECTIONS</a:t>
            </a:r>
          </a:p>
        </p:txBody>
      </p:sp>
      <p:sp>
        <p:nvSpPr>
          <p:cNvPr id="37" name="Signe Plus 36">
            <a:extLst>
              <a:ext uri="{FF2B5EF4-FFF2-40B4-BE49-F238E27FC236}">
                <a16:creationId xmlns:a16="http://schemas.microsoft.com/office/drawing/2014/main" id="{D6AF60F5-1DDF-497F-9C66-837FEF08BFE5}"/>
              </a:ext>
            </a:extLst>
          </p:cNvPr>
          <p:cNvSpPr/>
          <p:nvPr/>
        </p:nvSpPr>
        <p:spPr>
          <a:xfrm>
            <a:off x="1043290" y="852275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BE4C463-D277-49A2-90B1-BAF37640520A}"/>
              </a:ext>
            </a:extLst>
          </p:cNvPr>
          <p:cNvSpPr txBox="1"/>
          <p:nvPr/>
        </p:nvSpPr>
        <p:spPr>
          <a:xfrm>
            <a:off x="1733258" y="8446887"/>
            <a:ext cx="229742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GALAXY</a:t>
            </a:r>
          </a:p>
        </p:txBody>
      </p:sp>
      <p:sp>
        <p:nvSpPr>
          <p:cNvPr id="39" name="Signe Plus 38">
            <a:extLst>
              <a:ext uri="{FF2B5EF4-FFF2-40B4-BE49-F238E27FC236}">
                <a16:creationId xmlns:a16="http://schemas.microsoft.com/office/drawing/2014/main" id="{F8ADAF98-3EAA-4771-AD36-1B3B5D1435A8}"/>
              </a:ext>
            </a:extLst>
          </p:cNvPr>
          <p:cNvSpPr/>
          <p:nvPr/>
        </p:nvSpPr>
        <p:spPr>
          <a:xfrm>
            <a:off x="1039130" y="930030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FBFA6AF-8276-4068-A822-057DDD041523}"/>
              </a:ext>
            </a:extLst>
          </p:cNvPr>
          <p:cNvSpPr txBox="1"/>
          <p:nvPr/>
        </p:nvSpPr>
        <p:spPr>
          <a:xfrm>
            <a:off x="1749072" y="9233066"/>
            <a:ext cx="4179349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COMPLEMENTS</a:t>
            </a:r>
          </a:p>
        </p:txBody>
      </p:sp>
      <p:sp>
        <p:nvSpPr>
          <p:cNvPr id="41" name="Signe Plus 40">
            <a:extLst>
              <a:ext uri="{FF2B5EF4-FFF2-40B4-BE49-F238E27FC236}">
                <a16:creationId xmlns:a16="http://schemas.microsoft.com/office/drawing/2014/main" id="{5426ADF0-E21C-4B96-B8A6-2D6D5447AE18}"/>
              </a:ext>
            </a:extLst>
          </p:cNvPr>
          <p:cNvSpPr/>
          <p:nvPr/>
        </p:nvSpPr>
        <p:spPr>
          <a:xfrm>
            <a:off x="1074918" y="1028316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11F42F-269E-411B-9E42-111373C681B6}"/>
              </a:ext>
            </a:extLst>
          </p:cNvPr>
          <p:cNvSpPr txBox="1"/>
          <p:nvPr/>
        </p:nvSpPr>
        <p:spPr>
          <a:xfrm>
            <a:off x="1764886" y="10207302"/>
            <a:ext cx="3929281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LES MODULES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E8C9FE3-5989-48DB-952B-98F84C0D0C40}"/>
              </a:ext>
            </a:extLst>
          </p:cNvPr>
          <p:cNvSpPr txBox="1"/>
          <p:nvPr/>
        </p:nvSpPr>
        <p:spPr>
          <a:xfrm>
            <a:off x="12506432" y="10262965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P.51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21182A-D241-4894-BBAC-F3BE2DDE683B}"/>
              </a:ext>
            </a:extLst>
          </p:cNvPr>
          <p:cNvSpPr/>
          <p:nvPr/>
        </p:nvSpPr>
        <p:spPr>
          <a:xfrm>
            <a:off x="12585124" y="10338421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DAFC148-ADAA-43F8-B41F-ED305145205C}"/>
              </a:ext>
            </a:extLst>
          </p:cNvPr>
          <p:cNvSpPr txBox="1"/>
          <p:nvPr/>
        </p:nvSpPr>
        <p:spPr>
          <a:xfrm>
            <a:off x="12516723" y="7477879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P.36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44233C-B410-467B-B1BA-CFFDC08C866B}"/>
              </a:ext>
            </a:extLst>
          </p:cNvPr>
          <p:cNvSpPr/>
          <p:nvPr/>
        </p:nvSpPr>
        <p:spPr>
          <a:xfrm>
            <a:off x="12661838" y="7525670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61CD18F-3713-40CA-9258-458AFB83050D}"/>
              </a:ext>
            </a:extLst>
          </p:cNvPr>
          <p:cNvSpPr txBox="1"/>
          <p:nvPr/>
        </p:nvSpPr>
        <p:spPr>
          <a:xfrm>
            <a:off x="12471834" y="8377666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P.38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ECC2EF-5A45-4817-8BD8-0338890E18EF}"/>
              </a:ext>
            </a:extLst>
          </p:cNvPr>
          <p:cNvSpPr/>
          <p:nvPr/>
        </p:nvSpPr>
        <p:spPr>
          <a:xfrm>
            <a:off x="12616949" y="8425457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D1814AA-FB9B-4845-8159-4869E246B498}"/>
              </a:ext>
            </a:extLst>
          </p:cNvPr>
          <p:cNvSpPr txBox="1"/>
          <p:nvPr/>
        </p:nvSpPr>
        <p:spPr>
          <a:xfrm>
            <a:off x="12446528" y="9277453"/>
            <a:ext cx="116493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b="1">
                <a:solidFill>
                  <a:srgbClr val="4B1D7D"/>
                </a:solidFill>
                <a:latin typeface="Amasis MT Pro" panose="02040504050005020304" pitchFamily="18" charset="0"/>
              </a:rPr>
              <a:t>P.42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8F9BC4-D84C-46A0-88E4-A50E0710FA0B}"/>
              </a:ext>
            </a:extLst>
          </p:cNvPr>
          <p:cNvSpPr/>
          <p:nvPr/>
        </p:nvSpPr>
        <p:spPr>
          <a:xfrm>
            <a:off x="12591643" y="9325244"/>
            <a:ext cx="994513" cy="665683"/>
          </a:xfrm>
          <a:prstGeom prst="rect">
            <a:avLst/>
          </a:prstGeom>
          <a:noFill/>
          <a:ln>
            <a:solidFill>
              <a:srgbClr val="F7C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4B1D7D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463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PLAYBOOKS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394370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gestionnaires</a:t>
            </a: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C4462765-F6B7-439F-A0B1-9FDA2D31E148}"/>
              </a:ext>
            </a:extLst>
          </p:cNvPr>
          <p:cNvSpPr/>
          <p:nvPr/>
        </p:nvSpPr>
        <p:spPr>
          <a:xfrm>
            <a:off x="990618" y="24868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96F04F9-2AB8-48C9-9D11-0195AE2AD802}"/>
              </a:ext>
            </a:extLst>
          </p:cNvPr>
          <p:cNvSpPr txBox="1"/>
          <p:nvPr/>
        </p:nvSpPr>
        <p:spPr>
          <a:xfrm>
            <a:off x="1620157" y="2555755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gestionnaires ( handlers) permettent de déclencher l’exécution de certaines actions suite à la tâche à accomplir si celles-ci le sont effectivement 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D0A2B0FE-9A40-49F0-9705-23C6F06904BB}"/>
              </a:ext>
            </a:extLst>
          </p:cNvPr>
          <p:cNvSpPr/>
          <p:nvPr/>
        </p:nvSpPr>
        <p:spPr>
          <a:xfrm>
            <a:off x="1019048" y="349181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721030-D0C3-4DBE-A0E0-704177F1588D}"/>
              </a:ext>
            </a:extLst>
          </p:cNvPr>
          <p:cNvSpPr txBox="1"/>
          <p:nvPr/>
        </p:nvSpPr>
        <p:spPr>
          <a:xfrm>
            <a:off x="1648587" y="3560743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gestionnaires sont exécutés dans l’ordre dans lequel ils sont définis dans la section handlers.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BC3842-BCEF-4C2B-9E37-F579695C2ADF}"/>
              </a:ext>
            </a:extLst>
          </p:cNvPr>
          <p:cNvSpPr txBox="1"/>
          <p:nvPr/>
        </p:nvSpPr>
        <p:spPr>
          <a:xfrm>
            <a:off x="2131728" y="5466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BCA7A83F-B729-46AD-A955-CB88C830156A}"/>
              </a:ext>
            </a:extLst>
          </p:cNvPr>
          <p:cNvSpPr/>
          <p:nvPr/>
        </p:nvSpPr>
        <p:spPr>
          <a:xfrm>
            <a:off x="1019048" y="463481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BBDA35E-9BF2-447E-A032-085697832CD1}"/>
              </a:ext>
            </a:extLst>
          </p:cNvPr>
          <p:cNvSpPr txBox="1"/>
          <p:nvPr/>
        </p:nvSpPr>
        <p:spPr>
          <a:xfrm>
            <a:off x="1648587" y="4703743"/>
            <a:ext cx="1328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même gestionnaire peut être référencé par plusieurs tâches mais il ne sera exécuté qu’une seule fois.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DF0253-EA8D-462C-90DC-465089E78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5657849"/>
            <a:ext cx="10794018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9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4481354" y="4596630"/>
            <a:ext cx="12649200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192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LES RÔLES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1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RÔLES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587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peuvent vite atteindre une taille importante et comporter des parties redondantes. Il est donc possible de les organiser en rôles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98984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9720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997688"/>
            <a:ext cx="12661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L’objectif est de faciliter la réutilisation des rôles et de les rendre plus génériques.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9" y="4050714"/>
            <a:ext cx="15522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 rôle est le résultat de la décomposition des différentes parties d’un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mettant en œuvre une fonction précise en organisant ces parties dans un ensemble de répertoires et de fichiers.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95212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460267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Principe &amp; Structure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53CF66C-D2B9-4B7C-8E08-7D2EADF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58" y="5692663"/>
            <a:ext cx="2477791" cy="547547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6654083-4BD3-482E-B274-E2B360D9340F}"/>
              </a:ext>
            </a:extLst>
          </p:cNvPr>
          <p:cNvSpPr txBox="1"/>
          <p:nvPr/>
        </p:nvSpPr>
        <p:spPr>
          <a:xfrm>
            <a:off x="4794250" y="5951795"/>
            <a:ext cx="1272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nom d’un rôle et donc du répertoire ne peut contenir que des caractères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alphanum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bas de casse et des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underscores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et doit commencer par une lettre </a:t>
            </a:r>
          </a:p>
        </p:txBody>
      </p:sp>
      <p:sp>
        <p:nvSpPr>
          <p:cNvPr id="38" name="Signe Plus 37">
            <a:extLst>
              <a:ext uri="{FF2B5EF4-FFF2-40B4-BE49-F238E27FC236}">
                <a16:creationId xmlns:a16="http://schemas.microsoft.com/office/drawing/2014/main" id="{F295D89F-83FC-403C-A2E8-0D88AFD9BEFC}"/>
              </a:ext>
            </a:extLst>
          </p:cNvPr>
          <p:cNvSpPr/>
          <p:nvPr/>
        </p:nvSpPr>
        <p:spPr>
          <a:xfrm>
            <a:off x="4140587" y="5956632"/>
            <a:ext cx="450671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772ABD8-047A-4BA9-AAFF-2908BA5DF407}"/>
              </a:ext>
            </a:extLst>
          </p:cNvPr>
          <p:cNvSpPr txBox="1"/>
          <p:nvPr/>
        </p:nvSpPr>
        <p:spPr>
          <a:xfrm>
            <a:off x="4794250" y="7272864"/>
            <a:ext cx="1272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répertoires 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defaults, handlers, 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meta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, 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tasks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et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 vars 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peuvent contenir un fichier 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main.yml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qui sera automatiquement prix en compte.</a:t>
            </a:r>
          </a:p>
        </p:txBody>
      </p:sp>
      <p:sp>
        <p:nvSpPr>
          <p:cNvPr id="50" name="Signe Plus 49">
            <a:extLst>
              <a:ext uri="{FF2B5EF4-FFF2-40B4-BE49-F238E27FC236}">
                <a16:creationId xmlns:a16="http://schemas.microsoft.com/office/drawing/2014/main" id="{34A66499-D133-43C3-96D9-F6A4569AC956}"/>
              </a:ext>
            </a:extLst>
          </p:cNvPr>
          <p:cNvSpPr/>
          <p:nvPr/>
        </p:nvSpPr>
        <p:spPr>
          <a:xfrm>
            <a:off x="4140587" y="7277701"/>
            <a:ext cx="450671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96A7E23-8A21-4D40-873A-995468962561}"/>
              </a:ext>
            </a:extLst>
          </p:cNvPr>
          <p:cNvSpPr txBox="1"/>
          <p:nvPr/>
        </p:nvSpPr>
        <p:spPr>
          <a:xfrm>
            <a:off x="4794250" y="8347144"/>
            <a:ext cx="1272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fichiers utilisés par le module 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copy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sont recherchés dans le répertoire 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files</a:t>
            </a:r>
          </a:p>
        </p:txBody>
      </p:sp>
      <p:sp>
        <p:nvSpPr>
          <p:cNvPr id="52" name="Signe Plus 51">
            <a:extLst>
              <a:ext uri="{FF2B5EF4-FFF2-40B4-BE49-F238E27FC236}">
                <a16:creationId xmlns:a16="http://schemas.microsoft.com/office/drawing/2014/main" id="{2857BBFD-B28F-47BA-9099-4EA6DFAB0B1B}"/>
              </a:ext>
            </a:extLst>
          </p:cNvPr>
          <p:cNvSpPr/>
          <p:nvPr/>
        </p:nvSpPr>
        <p:spPr>
          <a:xfrm>
            <a:off x="4140587" y="8351981"/>
            <a:ext cx="450671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5A12950-D33F-4C36-8698-F90A04E90CA7}"/>
              </a:ext>
            </a:extLst>
          </p:cNvPr>
          <p:cNvSpPr txBox="1"/>
          <p:nvPr/>
        </p:nvSpPr>
        <p:spPr>
          <a:xfrm>
            <a:off x="4838312" y="9315450"/>
            <a:ext cx="1374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fichiers utilisés par 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t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emplate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sont recherchés dans le répertoire 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templates</a:t>
            </a:r>
            <a:endParaRPr lang="fr-FR" sz="2800" i="1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54" name="Signe Plus 53">
            <a:extLst>
              <a:ext uri="{FF2B5EF4-FFF2-40B4-BE49-F238E27FC236}">
                <a16:creationId xmlns:a16="http://schemas.microsoft.com/office/drawing/2014/main" id="{48F60EC7-3CC4-4856-B201-14824C712ED4}"/>
              </a:ext>
            </a:extLst>
          </p:cNvPr>
          <p:cNvSpPr/>
          <p:nvPr/>
        </p:nvSpPr>
        <p:spPr>
          <a:xfrm>
            <a:off x="4184650" y="9320287"/>
            <a:ext cx="450671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5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RÔLES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1587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Exemple d’un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déployant les rôles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nginx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et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postgresql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sur les machines du groupe test: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38398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Utilisation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AD31E6-CAAD-4DE6-9E3E-AB9BA088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1" y="3282157"/>
            <a:ext cx="8664131" cy="36285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D1C229A-3FD5-4F59-9A18-F86D4212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05" y="2882026"/>
            <a:ext cx="8315325" cy="34385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ACC5F84-F90C-4A37-914B-0FC18EDCE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7206352"/>
            <a:ext cx="8286750" cy="34099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6E1EC9-917B-4CAD-BCCD-1FDAA0F1C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60" y="6300132"/>
            <a:ext cx="8305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48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RÔLES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4320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Utilisation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15E9B1-C166-4218-9A00-50E6CEC3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2442135"/>
            <a:ext cx="8239125" cy="30861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90ED57-C104-44D5-A58F-2FB0554D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50" y="2956485"/>
            <a:ext cx="8229600" cy="2057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6993F0-2525-4E0D-A900-ABAF8F44BE94}"/>
              </a:ext>
            </a:extLst>
          </p:cNvPr>
          <p:cNvSpPr txBox="1"/>
          <p:nvPr/>
        </p:nvSpPr>
        <p:spPr>
          <a:xfrm>
            <a:off x="1648174" y="6289835"/>
            <a:ext cx="1587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rôles peuvent faire appel à d’autres fichiers que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main.yml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en les référençant explicitement depuis le fichier 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tasks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/</a:t>
            </a:r>
            <a:r>
              <a:rPr lang="fr-FR" sz="2800" i="1" err="1">
                <a:solidFill>
                  <a:srgbClr val="4B1D7D"/>
                </a:solidFill>
                <a:latin typeface="Amasis MT Pro" panose="02040504050005020304" pitchFamily="18" charset="0"/>
              </a:rPr>
              <a:t>main.yml</a:t>
            </a:r>
            <a:r>
              <a:rPr lang="fr-FR" sz="2800" i="1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</a:p>
        </p:txBody>
      </p:sp>
      <p:sp>
        <p:nvSpPr>
          <p:cNvPr id="17" name="Signe Plus 16">
            <a:extLst>
              <a:ext uri="{FF2B5EF4-FFF2-40B4-BE49-F238E27FC236}">
                <a16:creationId xmlns:a16="http://schemas.microsoft.com/office/drawing/2014/main" id="{21C13EAA-DED3-4D9A-A029-ED605935BF9C}"/>
              </a:ext>
            </a:extLst>
          </p:cNvPr>
          <p:cNvSpPr/>
          <p:nvPr/>
        </p:nvSpPr>
        <p:spPr>
          <a:xfrm>
            <a:off x="994511" y="61912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14CD5AF-EB75-4966-A1F7-FE88EF15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0" y="7486650"/>
            <a:ext cx="8267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RÔLES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4320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Utilisation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B60250-76DA-40CC-9B0E-B4853703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14"/>
          <a:stretch/>
        </p:blipFill>
        <p:spPr>
          <a:xfrm>
            <a:off x="2085266" y="2723409"/>
            <a:ext cx="15281983" cy="72016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CD660-3A91-494B-BFC9-1CAA36BB48BB}"/>
              </a:ext>
            </a:extLst>
          </p:cNvPr>
          <p:cNvSpPr/>
          <p:nvPr/>
        </p:nvSpPr>
        <p:spPr>
          <a:xfrm>
            <a:off x="5937250" y="8388184"/>
            <a:ext cx="3733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81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4481354" y="4596630"/>
            <a:ext cx="1264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LES COLLECTIONS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8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COLLECTIONS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2615774" y="5514969"/>
            <a:ext cx="8403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Une collection permet de regrouper des fichiers (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rôles,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 pour Ansible.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732375" y="5746402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97201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Principe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BAB49E-1FDF-4A8D-B7BF-DADA825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913" y="2686050"/>
            <a:ext cx="5815013" cy="7332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BD7E2-7801-4FD8-84AF-D5734158AE01}"/>
              </a:ext>
            </a:extLst>
          </p:cNvPr>
          <p:cNvSpPr/>
          <p:nvPr/>
        </p:nvSpPr>
        <p:spPr>
          <a:xfrm>
            <a:off x="12642850" y="3771889"/>
            <a:ext cx="914400" cy="348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94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6851650" y="4591050"/>
            <a:ext cx="670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GALAXY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42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GALAXY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587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Galaxy est un site Web permettant le téléchargement et le dépôt de rôles et de collections par la communauté.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98984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97205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997688"/>
            <a:ext cx="933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Elle s’utilise avec un type, une action et au besoin d’options :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9" y="4050714"/>
            <a:ext cx="15522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galaxay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la gestion (recherche, téléchargement, dépôt,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 des rôles et des collections depuis Galaxy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95212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97201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Principe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6654083-4BD3-482E-B274-E2B360D9340F}"/>
              </a:ext>
            </a:extLst>
          </p:cNvPr>
          <p:cNvSpPr txBox="1"/>
          <p:nvPr/>
        </p:nvSpPr>
        <p:spPr>
          <a:xfrm>
            <a:off x="1700293" y="6651566"/>
            <a:ext cx="313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type peut être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E5FBF0-025F-4C00-9239-0F21E42EB196}"/>
              </a:ext>
            </a:extLst>
          </p:cNvPr>
          <p:cNvSpPr txBox="1"/>
          <p:nvPr/>
        </p:nvSpPr>
        <p:spPr>
          <a:xfrm>
            <a:off x="2224093" y="5770775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[type] &lt;action&gt; [options]</a:t>
            </a: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B7E7D6DD-5485-40DE-A18D-0FF2051C5994}"/>
              </a:ext>
            </a:extLst>
          </p:cNvPr>
          <p:cNvSpPr/>
          <p:nvPr/>
        </p:nvSpPr>
        <p:spPr>
          <a:xfrm>
            <a:off x="979807" y="675547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B0BA28-5375-4FBA-8BE6-7D36A00DE7D3}"/>
              </a:ext>
            </a:extLst>
          </p:cNvPr>
          <p:cNvSpPr txBox="1"/>
          <p:nvPr/>
        </p:nvSpPr>
        <p:spPr>
          <a:xfrm>
            <a:off x="5441020" y="6685529"/>
            <a:ext cx="278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collection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0CDB8C-88B7-4A71-96EF-060C197A4C38}"/>
              </a:ext>
            </a:extLst>
          </p:cNvPr>
          <p:cNvSpPr txBox="1"/>
          <p:nvPr/>
        </p:nvSpPr>
        <p:spPr>
          <a:xfrm>
            <a:off x="8223250" y="668552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Pour gérer les collections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8AB81F3-4EA7-4452-AFFB-0CED943800CD}"/>
              </a:ext>
            </a:extLst>
          </p:cNvPr>
          <p:cNvSpPr txBox="1"/>
          <p:nvPr/>
        </p:nvSpPr>
        <p:spPr>
          <a:xfrm>
            <a:off x="5632450" y="7185382"/>
            <a:ext cx="163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rôle: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FEF47A0-5DA5-44B9-A857-DDA27B8EA32B}"/>
              </a:ext>
            </a:extLst>
          </p:cNvPr>
          <p:cNvSpPr txBox="1"/>
          <p:nvPr/>
        </p:nvSpPr>
        <p:spPr>
          <a:xfrm>
            <a:off x="8223250" y="7234876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Pour gérer les rôles ( par défaut si non spécifié )</a:t>
            </a:r>
          </a:p>
        </p:txBody>
      </p:sp>
    </p:spTree>
    <p:extLst>
      <p:ext uri="{BB962C8B-B14F-4D97-AF65-F5344CB8AC3E}">
        <p14:creationId xmlns:p14="http://schemas.microsoft.com/office/powerpoint/2010/main" val="350526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srgbClr val="311A5B"/>
              </a:solidFill>
              <a:latin typeface="Calibri" panose="020F0502020204030204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3651251" y="3821212"/>
            <a:ext cx="14431746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13192">
                <a:solidFill>
                  <a:srgbClr val="4B1D7D"/>
                </a:solidFill>
                <a:latin typeface="Amasis MT Pro" panose="02040504050005020304" pitchFamily="18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507846"/>
            <a:fld id="{A9AF6043-EB54-45E3-B66E-6AADBD44AA19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1507846"/>
              <a:t>4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59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GALAXY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391004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Gestion des rôles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E5FBF0-025F-4C00-9239-0F21E42EB196}"/>
              </a:ext>
            </a:extLst>
          </p:cNvPr>
          <p:cNvSpPr txBox="1"/>
          <p:nvPr/>
        </p:nvSpPr>
        <p:spPr>
          <a:xfrm>
            <a:off x="3760581" y="3468591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init </a:t>
            </a:r>
            <a:r>
              <a:rPr lang="fr-FR" sz="2400" b="0" i="0" u="none" strike="noStrike" baseline="0" err="1">
                <a:latin typeface="InconsolataN-Regular"/>
              </a:rPr>
              <a:t>nom_role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77C59-2C15-484F-943D-5DC0CC93476E}"/>
              </a:ext>
            </a:extLst>
          </p:cNvPr>
          <p:cNvSpPr txBox="1"/>
          <p:nvPr/>
        </p:nvSpPr>
        <p:spPr>
          <a:xfrm>
            <a:off x="2248330" y="2825882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init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crée le squelette d’un nouveau rôle dont le nom est en argument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3630F6-4ED1-4E64-8317-853806D7E129}"/>
              </a:ext>
            </a:extLst>
          </p:cNvPr>
          <p:cNvSpPr txBox="1"/>
          <p:nvPr/>
        </p:nvSpPr>
        <p:spPr>
          <a:xfrm>
            <a:off x="3760581" y="4692454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search</a:t>
            </a:r>
            <a:r>
              <a:rPr lang="fr-FR" sz="2400" b="0" i="0" u="none" strike="noStrike" baseline="0">
                <a:latin typeface="InconsolataN-Regular"/>
              </a:rPr>
              <a:t>  </a:t>
            </a:r>
            <a:r>
              <a:rPr lang="fr-FR" sz="2400" b="0" i="0" u="none" strike="noStrike" baseline="0" err="1">
                <a:latin typeface="InconsolataN-Regular"/>
              </a:rPr>
              <a:t>nginx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CA8299-1DA5-428E-861D-9DD2958EB600}"/>
              </a:ext>
            </a:extLst>
          </p:cNvPr>
          <p:cNvSpPr txBox="1"/>
          <p:nvPr/>
        </p:nvSpPr>
        <p:spPr>
          <a:xfrm>
            <a:off x="2248330" y="4049745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search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effectue une recherche parmi les rôles disponibles: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006A9D0-4598-4CDB-8C02-885E91253390}"/>
              </a:ext>
            </a:extLst>
          </p:cNvPr>
          <p:cNvSpPr txBox="1"/>
          <p:nvPr/>
        </p:nvSpPr>
        <p:spPr>
          <a:xfrm>
            <a:off x="3760581" y="5916317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info </a:t>
            </a:r>
            <a:r>
              <a:rPr lang="fr-FR" sz="2400" b="0" i="0" u="none" strike="noStrike" baseline="0" err="1">
                <a:latin typeface="InconsolataN-Regular"/>
              </a:rPr>
              <a:t>bennojoy.nginx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0AF1C63-CABA-44C9-BF4A-213D8EC3FC52}"/>
              </a:ext>
            </a:extLst>
          </p:cNvPr>
          <p:cNvSpPr txBox="1"/>
          <p:nvPr/>
        </p:nvSpPr>
        <p:spPr>
          <a:xfrm>
            <a:off x="2248330" y="5273608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info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affiche les informations du rôle en argument: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ED952A0-2431-44F5-9AE0-0D2C3CF72A5A}"/>
              </a:ext>
            </a:extLst>
          </p:cNvPr>
          <p:cNvSpPr txBox="1"/>
          <p:nvPr/>
        </p:nvSpPr>
        <p:spPr>
          <a:xfrm>
            <a:off x="3760581" y="7140180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bennojoy.nginx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D21995-53B4-4EFF-BFB4-2C725C6B66E6}"/>
              </a:ext>
            </a:extLst>
          </p:cNvPr>
          <p:cNvSpPr txBox="1"/>
          <p:nvPr/>
        </p:nvSpPr>
        <p:spPr>
          <a:xfrm>
            <a:off x="2248330" y="6497471"/>
            <a:ext cx="1801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install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télécharge et installe les rôles en argument ( avec l’option –p pour spécifier un chemin )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E26C390-7282-4735-9EB7-8A799905DAC7}"/>
              </a:ext>
            </a:extLst>
          </p:cNvPr>
          <p:cNvSpPr txBox="1"/>
          <p:nvPr/>
        </p:nvSpPr>
        <p:spPr>
          <a:xfrm>
            <a:off x="3765117" y="8491696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list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67E9A2-AA6B-4EA5-9514-C272E0521B2C}"/>
              </a:ext>
            </a:extLst>
          </p:cNvPr>
          <p:cNvSpPr txBox="1"/>
          <p:nvPr/>
        </p:nvSpPr>
        <p:spPr>
          <a:xfrm>
            <a:off x="2252866" y="7848987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list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affiche la liste des rôles installés: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B6A65DE-918D-494C-9104-054E0A7C7B53}"/>
              </a:ext>
            </a:extLst>
          </p:cNvPr>
          <p:cNvSpPr txBox="1"/>
          <p:nvPr/>
        </p:nvSpPr>
        <p:spPr>
          <a:xfrm>
            <a:off x="3760581" y="9843212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role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remove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bennojoy.nginx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C87743C-A8DE-4893-93CD-2FC98C4C2DB8}"/>
              </a:ext>
            </a:extLst>
          </p:cNvPr>
          <p:cNvSpPr txBox="1"/>
          <p:nvPr/>
        </p:nvSpPr>
        <p:spPr>
          <a:xfrm>
            <a:off x="2248330" y="9200503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remove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supprime les rôles en arguments :</a:t>
            </a:r>
          </a:p>
        </p:txBody>
      </p:sp>
    </p:spTree>
    <p:extLst>
      <p:ext uri="{BB962C8B-B14F-4D97-AF65-F5344CB8AC3E}">
        <p14:creationId xmlns:p14="http://schemas.microsoft.com/office/powerpoint/2010/main" val="67386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GALAXY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5173211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Gestion des collections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E5FBF0-025F-4C00-9239-0F21E42EB196}"/>
              </a:ext>
            </a:extLst>
          </p:cNvPr>
          <p:cNvSpPr txBox="1"/>
          <p:nvPr/>
        </p:nvSpPr>
        <p:spPr>
          <a:xfrm>
            <a:off x="3760580" y="3468591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collection  init </a:t>
            </a:r>
            <a:r>
              <a:rPr lang="fr-FR" sz="2400" b="0" i="0" u="none" strike="noStrike" baseline="0" err="1">
                <a:latin typeface="InconsolataN-Regular"/>
              </a:rPr>
              <a:t>espace_de_nommage.bom_collection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77C59-2C15-484F-943D-5DC0CC93476E}"/>
              </a:ext>
            </a:extLst>
          </p:cNvPr>
          <p:cNvSpPr txBox="1"/>
          <p:nvPr/>
        </p:nvSpPr>
        <p:spPr>
          <a:xfrm>
            <a:off x="2248330" y="2825882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init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crée le squelette d’une nouvelle  collection  dont le nom est en argument :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ED952A0-2431-44F5-9AE0-0D2C3CF72A5A}"/>
              </a:ext>
            </a:extLst>
          </p:cNvPr>
          <p:cNvSpPr txBox="1"/>
          <p:nvPr/>
        </p:nvSpPr>
        <p:spPr>
          <a:xfrm>
            <a:off x="3760581" y="5052774"/>
            <a:ext cx="82581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galaxy</a:t>
            </a:r>
            <a:r>
              <a:rPr lang="fr-FR" sz="2400" b="0" i="0" u="none" strike="noStrike" baseline="0">
                <a:latin typeface="InconsolataN-Regular"/>
              </a:rPr>
              <a:t> collection </a:t>
            </a:r>
            <a:r>
              <a:rPr lang="fr-FR" sz="2400" b="0" i="0" u="none" strike="noStrike" baseline="0" err="1">
                <a:latin typeface="InconsolataN-Regular"/>
              </a:rPr>
              <a:t>install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ansible.posix</a:t>
            </a:r>
            <a:endParaRPr lang="fr-FR" sz="2400" b="0" i="0" u="none" strike="noStrike" baseline="0">
              <a:latin typeface="InconsolataN-Regular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D21995-53B4-4EFF-BFB4-2C725C6B66E6}"/>
              </a:ext>
            </a:extLst>
          </p:cNvPr>
          <p:cNvSpPr txBox="1"/>
          <p:nvPr/>
        </p:nvSpPr>
        <p:spPr>
          <a:xfrm>
            <a:off x="2248330" y="4410065"/>
            <a:ext cx="1801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install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télécharge et installe les collections  en argument ( avec l’option –p pour spécifier un chemin ) :</a:t>
            </a:r>
          </a:p>
        </p:txBody>
      </p:sp>
    </p:spTree>
    <p:extLst>
      <p:ext uri="{BB962C8B-B14F-4D97-AF65-F5344CB8AC3E}">
        <p14:creationId xmlns:p14="http://schemas.microsoft.com/office/powerpoint/2010/main" val="2643209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5357654" y="4667250"/>
            <a:ext cx="10896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COMPLEMENTS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948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1587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tags sont des chaines de caractères associé à des tâches ou rôles et permettant leur exécution sélective 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490711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étiquettes  ( tags)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5F015-26F3-4ADB-A67E-59B8588B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63" y="3681293"/>
            <a:ext cx="3752850" cy="3962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782C4F-AB34-45F6-A869-48625458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92" y="3676650"/>
            <a:ext cx="4524375" cy="39624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892587A-EC07-47FE-AEDE-393A64D8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243" y="3676650"/>
            <a:ext cx="4162425" cy="39624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72381B9-659D-4774-B0C9-FD143F37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2044" y="3676650"/>
            <a:ext cx="4152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1587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dispose d’options permettant de sélectionner les tâches a exécuter ou à ne pas exécuter en fonction des tags indiquées : 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490711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Les étiquettes  ( tags)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66EEE4-F6FD-480C-8423-E48B6D594721}"/>
              </a:ext>
            </a:extLst>
          </p:cNvPr>
          <p:cNvSpPr txBox="1"/>
          <p:nvPr/>
        </p:nvSpPr>
        <p:spPr>
          <a:xfrm>
            <a:off x="2453556" y="3647394"/>
            <a:ext cx="1331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L’option –t (ou – tags) permet d’exécuter 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tasks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correspondant aux tags indiquées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473B3-D7F8-44CE-AF0C-F21BFE050DC8}"/>
              </a:ext>
            </a:extLst>
          </p:cNvPr>
          <p:cNvSpPr txBox="1"/>
          <p:nvPr/>
        </p:nvSpPr>
        <p:spPr>
          <a:xfrm>
            <a:off x="3727450" y="4396271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–t installation </a:t>
            </a:r>
            <a:r>
              <a:rPr lang="fr-FR" sz="2400" b="0" i="0" u="none" strike="noStrike" baseline="0" err="1">
                <a:latin typeface="InconsolataN-Regular"/>
              </a:rPr>
              <a:t>tags.yml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4885BF-C910-4AC1-950D-0E9992F09F8C}"/>
              </a:ext>
            </a:extLst>
          </p:cNvPr>
          <p:cNvSpPr txBox="1"/>
          <p:nvPr/>
        </p:nvSpPr>
        <p:spPr>
          <a:xfrm>
            <a:off x="3727450" y="5154315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–t </a:t>
            </a:r>
            <a:r>
              <a:rPr lang="fr-FR" sz="2400" b="0" i="0" u="none" strike="noStrike" baseline="0" err="1">
                <a:latin typeface="InconsolataN-Regular"/>
              </a:rPr>
              <a:t>configuration,service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tags.yml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8F05467-53B2-4BB8-A276-20E8DE2F012C}"/>
              </a:ext>
            </a:extLst>
          </p:cNvPr>
          <p:cNvSpPr txBox="1"/>
          <p:nvPr/>
        </p:nvSpPr>
        <p:spPr>
          <a:xfrm>
            <a:off x="2453556" y="5804887"/>
            <a:ext cx="1438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L’option –-skip-tags permet de ne pas exécuter 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tasks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correspondant aux tags indiquées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708A91-199D-4FD5-A4B9-F6AFFB11C263}"/>
              </a:ext>
            </a:extLst>
          </p:cNvPr>
          <p:cNvSpPr txBox="1"/>
          <p:nvPr/>
        </p:nvSpPr>
        <p:spPr>
          <a:xfrm>
            <a:off x="3727450" y="6517014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–-skip-tags installation </a:t>
            </a:r>
            <a:r>
              <a:rPr lang="fr-FR" sz="2400" b="0" i="0" u="none" strike="noStrike" baseline="0" err="1">
                <a:latin typeface="InconsolataN-Regular"/>
              </a:rPr>
              <a:t>tags.yml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BDD3D8-8D00-4867-A8B4-837A22908594}"/>
              </a:ext>
            </a:extLst>
          </p:cNvPr>
          <p:cNvSpPr txBox="1"/>
          <p:nvPr/>
        </p:nvSpPr>
        <p:spPr>
          <a:xfrm>
            <a:off x="1700293" y="7167586"/>
            <a:ext cx="1587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Certaines étiquettes ont une signification spéciale: 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6D760CCD-C3E5-4A6D-951A-892228D3312A}"/>
              </a:ext>
            </a:extLst>
          </p:cNvPr>
          <p:cNvSpPr/>
          <p:nvPr/>
        </p:nvSpPr>
        <p:spPr>
          <a:xfrm>
            <a:off x="1046630" y="706900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55A8BEF-E559-4999-9CC5-D5FD4BC7BBA1}"/>
              </a:ext>
            </a:extLst>
          </p:cNvPr>
          <p:cNvSpPr txBox="1"/>
          <p:nvPr/>
        </p:nvSpPr>
        <p:spPr>
          <a:xfrm>
            <a:off x="2453556" y="7700770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always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fait en sorte que les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tasks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correspondantes  soient toujours exécutées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457613-26EB-43B4-8A03-7A0B318F5F6F}"/>
              </a:ext>
            </a:extLst>
          </p:cNvPr>
          <p:cNvSpPr txBox="1"/>
          <p:nvPr/>
        </p:nvSpPr>
        <p:spPr>
          <a:xfrm>
            <a:off x="3727449" y="8386405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–-skip-tags </a:t>
            </a:r>
            <a:r>
              <a:rPr lang="fr-FR" sz="2400" b="0" i="0" u="none" strike="noStrike" baseline="0" err="1">
                <a:latin typeface="InconsolataN-Regular"/>
              </a:rPr>
              <a:t>always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tags.yml</a:t>
            </a:r>
            <a:endParaRPr lang="fr-FR" sz="3200" b="0" i="0" u="none" strike="noStrike" baseline="0">
              <a:latin typeface="InconsolataN-Regular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6F51D9E-2C81-43E1-8782-A86A1606EA26}"/>
              </a:ext>
            </a:extLst>
          </p:cNvPr>
          <p:cNvSpPr txBox="1"/>
          <p:nvPr/>
        </p:nvSpPr>
        <p:spPr>
          <a:xfrm>
            <a:off x="2453556" y="9285941"/>
            <a:ext cx="1222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never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fait en sorte que les 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tasks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correspondantes ne  soient jamais exécutées 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C421C76-04EF-4623-A4C6-A6A69009CF2B}"/>
              </a:ext>
            </a:extLst>
          </p:cNvPr>
          <p:cNvSpPr txBox="1"/>
          <p:nvPr/>
        </p:nvSpPr>
        <p:spPr>
          <a:xfrm>
            <a:off x="3727449" y="9971576"/>
            <a:ext cx="91870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playbook</a:t>
            </a:r>
            <a:r>
              <a:rPr lang="fr-FR" sz="2400" b="0" i="0" u="none" strike="noStrike" baseline="0">
                <a:latin typeface="InconsolataN-Regular"/>
              </a:rPr>
              <a:t> –v –-skip-tags </a:t>
            </a:r>
            <a:r>
              <a:rPr lang="fr-FR" sz="2400" b="0" i="0" u="none" strike="noStrike" baseline="0" err="1">
                <a:latin typeface="InconsolataN-Regular"/>
              </a:rPr>
              <a:t>never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tags.yml</a:t>
            </a:r>
            <a:endParaRPr lang="fr-FR" sz="3200" b="0" i="0" u="none" strike="noStrike" baseline="0">
              <a:latin typeface="InconsolataN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02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9165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L’instruction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register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d’enregistrer le résultat d’une tâche dans une variable pour le réutiliser dans une autre.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167351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Enregistrer le résultat d’une tâche dans une variable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330182-4C89-469F-9410-7AD9199E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50" y="1235749"/>
            <a:ext cx="4962525" cy="437197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ADEC51-55C4-4EDC-9CF2-474908832EEC}"/>
              </a:ext>
            </a:extLst>
          </p:cNvPr>
          <p:cNvSpPr txBox="1"/>
          <p:nvPr/>
        </p:nvSpPr>
        <p:spPr>
          <a:xfrm>
            <a:off x="1700293" y="3743779"/>
            <a:ext cx="9165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contenu exacte de la variable créée par l’instruction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register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varie selon le module auquel elle s’applique. </a:t>
            </a:r>
          </a:p>
        </p:txBody>
      </p:sp>
      <p:sp>
        <p:nvSpPr>
          <p:cNvPr id="19" name="Signe Plus 18">
            <a:extLst>
              <a:ext uri="{FF2B5EF4-FFF2-40B4-BE49-F238E27FC236}">
                <a16:creationId xmlns:a16="http://schemas.microsoft.com/office/drawing/2014/main" id="{0B1AFF66-38D9-4C83-9FFD-BBCEFC6C33F8}"/>
              </a:ext>
            </a:extLst>
          </p:cNvPr>
          <p:cNvSpPr/>
          <p:nvPr/>
        </p:nvSpPr>
        <p:spPr>
          <a:xfrm>
            <a:off x="1046630" y="364519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E47760-F095-429A-92EC-A0AC5F265EDE}"/>
              </a:ext>
            </a:extLst>
          </p:cNvPr>
          <p:cNvSpPr txBox="1"/>
          <p:nvPr/>
        </p:nvSpPr>
        <p:spPr>
          <a:xfrm>
            <a:off x="1517650" y="6447691"/>
            <a:ext cx="916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debug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d’en afficher le contenue </a:t>
            </a:r>
          </a:p>
        </p:txBody>
      </p:sp>
      <p:sp>
        <p:nvSpPr>
          <p:cNvPr id="21" name="Signe Plus 20">
            <a:extLst>
              <a:ext uri="{FF2B5EF4-FFF2-40B4-BE49-F238E27FC236}">
                <a16:creationId xmlns:a16="http://schemas.microsoft.com/office/drawing/2014/main" id="{BB035164-C6EB-4DB4-85A7-65E41DE524D2}"/>
              </a:ext>
            </a:extLst>
          </p:cNvPr>
          <p:cNvSpPr/>
          <p:nvPr/>
        </p:nvSpPr>
        <p:spPr>
          <a:xfrm>
            <a:off x="863987" y="634910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7A085-911D-4577-B676-9748CE96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7104073"/>
            <a:ext cx="4962525" cy="4038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CA20DE-723F-4CD2-86D6-0BDDB47BA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4" y="5929766"/>
            <a:ext cx="4720692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5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874943"/>
            <a:ext cx="14804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Utilisée avec une boucle l’instruction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register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enregistre le résultat de toutes les tâches de la boucle dans la variable indiquée: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77635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167351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Enregistrer le résultat d’une tâche dans une variable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B57CF9-7431-443C-B8E7-85CC53C2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4514850"/>
            <a:ext cx="9301188" cy="64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6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876774" y="2874943"/>
            <a:ext cx="13433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En cas d’erreur lors de l’application d’une tâche, le traitement s’arrête sur la machine correspondante ( mais continue sur les autres).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77635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455137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Gestion des erreurs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075257-4176-4691-9A73-0F76DCA9F46E}"/>
              </a:ext>
            </a:extLst>
          </p:cNvPr>
          <p:cNvSpPr txBox="1"/>
          <p:nvPr/>
        </p:nvSpPr>
        <p:spPr>
          <a:xfrm>
            <a:off x="1903081" y="3827010"/>
            <a:ext cx="1343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Plusieurs approches sont possibles pour éviter cela</a:t>
            </a:r>
          </a:p>
        </p:txBody>
      </p:sp>
      <p:sp>
        <p:nvSpPr>
          <p:cNvPr id="10" name="Signe Plus 9">
            <a:extLst>
              <a:ext uri="{FF2B5EF4-FFF2-40B4-BE49-F238E27FC236}">
                <a16:creationId xmlns:a16="http://schemas.microsoft.com/office/drawing/2014/main" id="{919F735F-32FB-4ECE-A3FD-FB1A9E0406C7}"/>
              </a:ext>
            </a:extLst>
          </p:cNvPr>
          <p:cNvSpPr/>
          <p:nvPr/>
        </p:nvSpPr>
        <p:spPr>
          <a:xfrm>
            <a:off x="1020818" y="372842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CB314A-495F-48BA-B085-47823F23A8DA}"/>
              </a:ext>
            </a:extLst>
          </p:cNvPr>
          <p:cNvSpPr txBox="1"/>
          <p:nvPr/>
        </p:nvSpPr>
        <p:spPr>
          <a:xfrm>
            <a:off x="2584450" y="4415854"/>
            <a:ext cx="1331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est possible d’ignorer sciemment les erreurs avec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ignore_errors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FF110E-427A-46C3-804F-71EA2B14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5345875"/>
            <a:ext cx="10668000" cy="58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8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876774" y="2874943"/>
            <a:ext cx="8022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blocs permettent de grouper les tâches et de gérer les erreurs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77635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455137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Gestion des erreurs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3A61DC-8B56-4C2E-B998-35087693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0" y="2531136"/>
            <a:ext cx="9322998" cy="785336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3BAC0E8-F92A-4B92-A231-E4C0CC30BF4A}"/>
              </a:ext>
            </a:extLst>
          </p:cNvPr>
          <p:cNvSpPr txBox="1"/>
          <p:nvPr/>
        </p:nvSpPr>
        <p:spPr>
          <a:xfrm>
            <a:off x="1854095" y="4495919"/>
            <a:ext cx="758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block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tâches principales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269F1C-E7A7-42F5-9F55-B210098972D2}"/>
              </a:ext>
            </a:extLst>
          </p:cNvPr>
          <p:cNvSpPr txBox="1"/>
          <p:nvPr/>
        </p:nvSpPr>
        <p:spPr>
          <a:xfrm>
            <a:off x="1854095" y="5424398"/>
            <a:ext cx="758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rescue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tâches à exécuter en cas d’erreur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A6A91E-11D8-47E3-8C4E-9282A385839D}"/>
              </a:ext>
            </a:extLst>
          </p:cNvPr>
          <p:cNvSpPr txBox="1"/>
          <p:nvPr/>
        </p:nvSpPr>
        <p:spPr>
          <a:xfrm>
            <a:off x="1876774" y="6662087"/>
            <a:ext cx="758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always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 </a:t>
            </a: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tâches à exécuter dans tous les cas</a:t>
            </a:r>
          </a:p>
        </p:txBody>
      </p:sp>
    </p:spTree>
    <p:extLst>
      <p:ext uri="{BB962C8B-B14F-4D97-AF65-F5344CB8AC3E}">
        <p14:creationId xmlns:p14="http://schemas.microsoft.com/office/powerpoint/2010/main" val="392066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1716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Vault est une fonctionnalité d’Ansible permettant de chiffrer les fichiers dont le contenu doit rester confidentiel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128548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Vault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32473B3-D7F8-44CE-AF0C-F21BFE050DC8}"/>
              </a:ext>
            </a:extLst>
          </p:cNvPr>
          <p:cNvSpPr txBox="1"/>
          <p:nvPr/>
        </p:nvSpPr>
        <p:spPr>
          <a:xfrm>
            <a:off x="3727450" y="4396271"/>
            <a:ext cx="918706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>
                <a:latin typeface="InconsolataN-Regular"/>
              </a:rPr>
              <a:t>$ ansible-playbook -v --ask-vault-pass </a:t>
            </a:r>
            <a:r>
              <a:rPr lang="en-US" sz="2400" b="0" i="0" u="none" strike="noStrike" baseline="0" err="1">
                <a:latin typeface="InconsolataN-Regular"/>
              </a:rPr>
              <a:t>vault.yml</a:t>
            </a:r>
            <a:endParaRPr lang="en-US" sz="2400" b="0" i="0" u="none" strike="noStrike" baseline="0">
              <a:latin typeface="InconsolataN-Regular"/>
            </a:endParaRP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Vault </a:t>
            </a:r>
            <a:r>
              <a:rPr lang="fr-FR" sz="2400" b="0" i="0" u="none" strike="noStrike" baseline="0" err="1">
                <a:latin typeface="InconsolataN-Regular"/>
              </a:rPr>
              <a:t>password</a:t>
            </a:r>
            <a:r>
              <a:rPr lang="fr-FR" sz="2400" b="0" i="0" u="none" strike="noStrike" baseline="0">
                <a:latin typeface="InconsolataN-Regular"/>
              </a:rPr>
              <a:t>: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[...]</a:t>
            </a:r>
            <a:endParaRPr lang="fr-FR" sz="4000" b="0" i="0" u="none" strike="noStrike" baseline="0">
              <a:latin typeface="InconsolataN-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708A91-199D-4FD5-A4B9-F6AFFB11C263}"/>
              </a:ext>
            </a:extLst>
          </p:cNvPr>
          <p:cNvSpPr txBox="1"/>
          <p:nvPr/>
        </p:nvSpPr>
        <p:spPr>
          <a:xfrm>
            <a:off x="3727450" y="6517014"/>
            <a:ext cx="918706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vault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create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vault.yml</a:t>
            </a:r>
            <a:endParaRPr lang="fr-FR" sz="2400" b="0" i="0" u="none" strike="noStrike" baseline="0">
              <a:latin typeface="InconsolataN-Regular"/>
            </a:endParaRP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New Vault </a:t>
            </a:r>
            <a:r>
              <a:rPr lang="fr-FR" sz="2400" b="0" i="0" u="none" strike="noStrike" baseline="0" err="1">
                <a:latin typeface="InconsolataN-Regular"/>
              </a:rPr>
              <a:t>password</a:t>
            </a:r>
            <a:r>
              <a:rPr lang="fr-FR" sz="2400" b="0" i="0" u="none" strike="noStrike" baseline="0">
                <a:latin typeface="InconsolataN-Regular"/>
              </a:rPr>
              <a:t>:</a:t>
            </a:r>
          </a:p>
          <a:p>
            <a:pPr algn="l"/>
            <a:r>
              <a:rPr lang="fr-FR" sz="2400" b="0" i="0" u="none" strike="noStrike" baseline="0" err="1">
                <a:latin typeface="InconsolataN-Regular"/>
              </a:rPr>
              <a:t>Confirm</a:t>
            </a:r>
            <a:r>
              <a:rPr lang="fr-FR" sz="2400" b="0" i="0" u="none" strike="noStrike" baseline="0">
                <a:latin typeface="InconsolataN-Regular"/>
              </a:rPr>
              <a:t> New Vault </a:t>
            </a:r>
            <a:r>
              <a:rPr lang="fr-FR" sz="2400" b="0" i="0" u="none" strike="noStrike" baseline="0" err="1">
                <a:latin typeface="InconsolataN-Regular"/>
              </a:rPr>
              <a:t>password</a:t>
            </a:r>
            <a:endParaRPr lang="fr-FR" sz="4000" b="0" i="0" u="none" strike="noStrike" baseline="0">
              <a:latin typeface="InconsolataN-Regular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89C0665-A630-4AB2-BADC-ECC6E6743BD4}"/>
              </a:ext>
            </a:extLst>
          </p:cNvPr>
          <p:cNvSpPr txBox="1"/>
          <p:nvPr/>
        </p:nvSpPr>
        <p:spPr>
          <a:xfrm>
            <a:off x="1700293" y="3127476"/>
            <a:ext cx="1716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Ces fichiers doivent être gérés au moyen de 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vault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27" name="Signe Plus 26">
            <a:extLst>
              <a:ext uri="{FF2B5EF4-FFF2-40B4-BE49-F238E27FC236}">
                <a16:creationId xmlns:a16="http://schemas.microsoft.com/office/drawing/2014/main" id="{7C5C0742-C684-474E-959A-9A6AE9FB4FB5}"/>
              </a:ext>
            </a:extLst>
          </p:cNvPr>
          <p:cNvSpPr/>
          <p:nvPr/>
        </p:nvSpPr>
        <p:spPr>
          <a:xfrm>
            <a:off x="1046630" y="302889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D34BBD1-9E17-4D26-B091-A36D8709E79C}"/>
              </a:ext>
            </a:extLst>
          </p:cNvPr>
          <p:cNvSpPr txBox="1"/>
          <p:nvPr/>
        </p:nvSpPr>
        <p:spPr>
          <a:xfrm>
            <a:off x="1700292" y="3775054"/>
            <a:ext cx="1795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Pour utiliser ensuite des fichiers chiffrés 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doit être utilisé avec l’option –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ask-vault-pass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57A48D8E-FDFA-48CA-8E30-8475D7FCB53D}"/>
              </a:ext>
            </a:extLst>
          </p:cNvPr>
          <p:cNvSpPr/>
          <p:nvPr/>
        </p:nvSpPr>
        <p:spPr>
          <a:xfrm>
            <a:off x="1046630" y="367646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5E59161-C509-4871-A556-0F986D2BF60B}"/>
              </a:ext>
            </a:extLst>
          </p:cNvPr>
          <p:cNvSpPr txBox="1"/>
          <p:nvPr/>
        </p:nvSpPr>
        <p:spPr>
          <a:xfrm>
            <a:off x="1600591" y="5883226"/>
            <a:ext cx="1587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vault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de gérer des fichiers chiffrés:</a:t>
            </a:r>
          </a:p>
        </p:txBody>
      </p:sp>
      <p:sp>
        <p:nvSpPr>
          <p:cNvPr id="32" name="Signe Plus 31">
            <a:extLst>
              <a:ext uri="{FF2B5EF4-FFF2-40B4-BE49-F238E27FC236}">
                <a16:creationId xmlns:a16="http://schemas.microsoft.com/office/drawing/2014/main" id="{256E8A5B-DEE9-46E2-AFFD-0C623AB502B2}"/>
              </a:ext>
            </a:extLst>
          </p:cNvPr>
          <p:cNvSpPr/>
          <p:nvPr/>
        </p:nvSpPr>
        <p:spPr>
          <a:xfrm>
            <a:off x="999047" y="578464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D210627-7D0C-4254-AF3B-9F6A36F10DF3}"/>
              </a:ext>
            </a:extLst>
          </p:cNvPr>
          <p:cNvSpPr txBox="1"/>
          <p:nvPr/>
        </p:nvSpPr>
        <p:spPr>
          <a:xfrm>
            <a:off x="3727450" y="8247905"/>
            <a:ext cx="918706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vault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encrypt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vault.yml</a:t>
            </a:r>
            <a:endParaRPr lang="fr-FR" sz="2400" b="0" i="0" u="none" strike="noStrike" baseline="0">
              <a:latin typeface="InconsolataN-Regular"/>
            </a:endParaRP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New Vault </a:t>
            </a:r>
            <a:r>
              <a:rPr lang="fr-FR" sz="2400" b="0" i="0" u="none" strike="noStrike" baseline="0" err="1">
                <a:latin typeface="InconsolataN-Regular"/>
              </a:rPr>
              <a:t>password</a:t>
            </a:r>
            <a:r>
              <a:rPr lang="fr-FR" sz="2400" b="0" i="0" u="none" strike="noStrike" baseline="0">
                <a:latin typeface="InconsolataN-Regular"/>
              </a:rPr>
              <a:t>:</a:t>
            </a:r>
          </a:p>
          <a:p>
            <a:pPr algn="l"/>
            <a:r>
              <a:rPr lang="fr-FR" sz="2400" b="0" i="0" u="none" strike="noStrike" baseline="0" err="1">
                <a:latin typeface="InconsolataN-Regular"/>
              </a:rPr>
              <a:t>Confirm</a:t>
            </a:r>
            <a:r>
              <a:rPr lang="fr-FR" sz="2400" b="0" i="0" u="none" strike="noStrike" baseline="0">
                <a:latin typeface="InconsolataN-Regular"/>
              </a:rPr>
              <a:t> New Vault </a:t>
            </a:r>
            <a:r>
              <a:rPr lang="fr-FR" sz="2400" b="0" i="0" u="none" strike="noStrike" baseline="0" err="1">
                <a:latin typeface="InconsolataN-Regular"/>
              </a:rPr>
              <a:t>password</a:t>
            </a:r>
            <a:r>
              <a:rPr lang="fr-FR" sz="2400" b="0" i="0" u="none" strike="noStrike" baseline="0">
                <a:latin typeface="InconsolataN-Regular"/>
              </a:rPr>
              <a:t>:</a:t>
            </a:r>
          </a:p>
          <a:p>
            <a:pPr algn="l"/>
            <a:r>
              <a:rPr lang="fr-FR" sz="2400" b="0" i="0" u="none" strike="noStrike" baseline="0" err="1">
                <a:latin typeface="InconsolataN-Regular"/>
              </a:rPr>
              <a:t>Encryption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successful</a:t>
            </a:r>
            <a:endParaRPr lang="fr-FR" sz="4800" b="0" i="0" u="none" strike="noStrike" baseline="0">
              <a:latin typeface="InconsolataN-Regular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46CAF90-15B6-48E9-8569-F2BAFCF81221}"/>
              </a:ext>
            </a:extLst>
          </p:cNvPr>
          <p:cNvSpPr txBox="1"/>
          <p:nvPr/>
        </p:nvSpPr>
        <p:spPr>
          <a:xfrm>
            <a:off x="1898650" y="6855568"/>
            <a:ext cx="158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create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855650-D7BC-40F0-A316-D93E491A9DA3}"/>
              </a:ext>
            </a:extLst>
          </p:cNvPr>
          <p:cNvSpPr txBox="1"/>
          <p:nvPr/>
        </p:nvSpPr>
        <p:spPr>
          <a:xfrm>
            <a:off x="1898650" y="8771125"/>
            <a:ext cx="158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edit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17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6961579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BFC1FF97-4BBF-4807-84EB-36C64353ADF2}"/>
              </a:ext>
            </a:extLst>
          </p:cNvPr>
          <p:cNvSpPr/>
          <p:nvPr/>
        </p:nvSpPr>
        <p:spPr>
          <a:xfrm>
            <a:off x="985533" y="305375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0E18D8-68C0-4EB2-AB06-B0281AA18F13}"/>
              </a:ext>
            </a:extLst>
          </p:cNvPr>
          <p:cNvSpPr txBox="1"/>
          <p:nvPr/>
        </p:nvSpPr>
        <p:spPr>
          <a:xfrm>
            <a:off x="1648174" y="3079392"/>
            <a:ext cx="505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Signifie : Infrastructure as code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21B862-5A04-4056-BE35-019273E48D43}"/>
              </a:ext>
            </a:extLst>
          </p:cNvPr>
          <p:cNvSpPr txBox="1"/>
          <p:nvPr/>
        </p:nvSpPr>
        <p:spPr>
          <a:xfrm>
            <a:off x="0" y="2016323"/>
            <a:ext cx="588975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IaC</a:t>
            </a:r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 : Qu’est ce que l’</a:t>
            </a:r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IaC</a:t>
            </a:r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 ?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77F196-9535-4782-93D9-9FF5260DCA76}"/>
              </a:ext>
            </a:extLst>
          </p:cNvPr>
          <p:cNvSpPr txBox="1"/>
          <p:nvPr/>
        </p:nvSpPr>
        <p:spPr>
          <a:xfrm>
            <a:off x="2131728" y="4656979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DD89F6-51D0-49B8-BFD7-8E44DFD1D691}"/>
              </a:ext>
            </a:extLst>
          </p:cNvPr>
          <p:cNvSpPr txBox="1"/>
          <p:nvPr/>
        </p:nvSpPr>
        <p:spPr>
          <a:xfrm>
            <a:off x="1898650" y="3702872"/>
            <a:ext cx="1764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L’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IaC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consiste à gérer un système informatique ( </a:t>
            </a:r>
            <a:r>
              <a:rPr lang="fr-FR" sz="2800" i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l’infrastructure) 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au moyen de fichiers de définition </a:t>
            </a:r>
            <a:r>
              <a:rPr lang="fr-FR" sz="2800" i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( le code) 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plutôt que grâce à de nombreuses opérations manuelles effectuées par des administrateurs. </a:t>
            </a:r>
          </a:p>
        </p:txBody>
      </p:sp>
      <p:sp>
        <p:nvSpPr>
          <p:cNvPr id="10" name="Signe Plus 9">
            <a:extLst>
              <a:ext uri="{FF2B5EF4-FFF2-40B4-BE49-F238E27FC236}">
                <a16:creationId xmlns:a16="http://schemas.microsoft.com/office/drawing/2014/main" id="{7B00E237-B5E2-4C84-AE78-D37482276094}"/>
              </a:ext>
            </a:extLst>
          </p:cNvPr>
          <p:cNvSpPr/>
          <p:nvPr/>
        </p:nvSpPr>
        <p:spPr>
          <a:xfrm>
            <a:off x="985533" y="463918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700CCC-37F3-42EB-82B7-F76C70AF6EC5}"/>
              </a:ext>
            </a:extLst>
          </p:cNvPr>
          <p:cNvSpPr txBox="1"/>
          <p:nvPr/>
        </p:nvSpPr>
        <p:spPr>
          <a:xfrm>
            <a:off x="1648174" y="4664827"/>
            <a:ext cx="9610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Problématique : gestion de la configuration et automatisation </a:t>
            </a:r>
          </a:p>
        </p:txBody>
      </p:sp>
      <p:sp>
        <p:nvSpPr>
          <p:cNvPr id="12" name="Signe Plus 11">
            <a:extLst>
              <a:ext uri="{FF2B5EF4-FFF2-40B4-BE49-F238E27FC236}">
                <a16:creationId xmlns:a16="http://schemas.microsoft.com/office/drawing/2014/main" id="{C9532895-507C-4535-A76A-BE651FF1F61D}"/>
              </a:ext>
            </a:extLst>
          </p:cNvPr>
          <p:cNvSpPr/>
          <p:nvPr/>
        </p:nvSpPr>
        <p:spPr>
          <a:xfrm>
            <a:off x="984461" y="6486822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ADF924-EAFD-4594-84FA-3354ED5575B4}"/>
              </a:ext>
            </a:extLst>
          </p:cNvPr>
          <p:cNvSpPr txBox="1"/>
          <p:nvPr/>
        </p:nvSpPr>
        <p:spPr>
          <a:xfrm>
            <a:off x="1647102" y="6512460"/>
            <a:ext cx="10922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notion d’idempotence est fondamental en gestion de configuration.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BC217B8-D8F3-484D-ADA8-30F4E6A009F6}"/>
              </a:ext>
            </a:extLst>
          </p:cNvPr>
          <p:cNvSpPr txBox="1"/>
          <p:nvPr/>
        </p:nvSpPr>
        <p:spPr>
          <a:xfrm>
            <a:off x="1898649" y="5213685"/>
            <a:ext cx="1764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/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La gestion de conf a pour objectifs de décrire la conf d’un SI et de l’appliquer de manière automatique</a:t>
            </a:r>
            <a:b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</a:b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Elle s’appuie pour cela sur une base de connaissance, la CMDB ( Configuration Management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Database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4ACD27DD-984F-440F-AD96-6C3E6EA8E294}"/>
              </a:ext>
            </a:extLst>
          </p:cNvPr>
          <p:cNvSpPr/>
          <p:nvPr/>
        </p:nvSpPr>
        <p:spPr>
          <a:xfrm>
            <a:off x="984461" y="763856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1E9A4E-BF61-43D3-9629-ABA5B4940FEE}"/>
              </a:ext>
            </a:extLst>
          </p:cNvPr>
          <p:cNvSpPr txBox="1"/>
          <p:nvPr/>
        </p:nvSpPr>
        <p:spPr>
          <a:xfrm>
            <a:off x="1647102" y="7664202"/>
            <a:ext cx="92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En corollaire, la gestion de configuration permet également: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39782FE-2D19-43DF-BACD-7E3FAD4E4150}"/>
              </a:ext>
            </a:extLst>
          </p:cNvPr>
          <p:cNvSpPr txBox="1"/>
          <p:nvPr/>
        </p:nvSpPr>
        <p:spPr>
          <a:xfrm>
            <a:off x="1690243" y="8225915"/>
            <a:ext cx="1764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De conserver l’historique des configurations ( en mettant la CMDB sous contrôles de versions)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De détecter et de corriger les configurations non conformes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F298E71-AB95-4FD6-AD39-84A2571E6A3E}"/>
              </a:ext>
            </a:extLst>
          </p:cNvPr>
          <p:cNvSpPr txBox="1"/>
          <p:nvPr/>
        </p:nvSpPr>
        <p:spPr>
          <a:xfrm>
            <a:off x="4212789" y="10370257"/>
            <a:ext cx="10229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https://fr.wikipedia.org/wiki/Infrastructure_as_Code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https://infrastructure-as-code.com/</a:t>
            </a:r>
            <a:endParaRPr lang="fr-FR" sz="20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2FB70C1-517D-4021-9C39-05ECE2109ED4}"/>
              </a:ext>
            </a:extLst>
          </p:cNvPr>
          <p:cNvSpPr txBox="1"/>
          <p:nvPr/>
        </p:nvSpPr>
        <p:spPr>
          <a:xfrm>
            <a:off x="4202460" y="9458448"/>
            <a:ext cx="10229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https://fr.wikipedia.org/wiki/Gestion_de_configuration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https://fr.wikipedia.org/wiki/Configuration_Management_DataBase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https://fr.wikipedia.org/wiki/Idempotence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921163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COMPLEMENTS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2467630"/>
            <a:ext cx="1716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commande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lint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de vérifier le respect d’un certain nombre de bonne pratiques dans des fichiers YAML.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36904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248082-F8E0-4ECB-AA94-C8135CE662AD}"/>
              </a:ext>
            </a:extLst>
          </p:cNvPr>
          <p:cNvSpPr txBox="1"/>
          <p:nvPr/>
        </p:nvSpPr>
        <p:spPr>
          <a:xfrm>
            <a:off x="0" y="1740725"/>
            <a:ext cx="254589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ansible-</a:t>
            </a:r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lint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C708A91-199D-4FD5-A4B9-F6AFFB11C263}"/>
              </a:ext>
            </a:extLst>
          </p:cNvPr>
          <p:cNvSpPr txBox="1"/>
          <p:nvPr/>
        </p:nvSpPr>
        <p:spPr>
          <a:xfrm>
            <a:off x="3727450" y="6517014"/>
            <a:ext cx="9187069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$ ansible-</a:t>
            </a:r>
            <a:r>
              <a:rPr lang="fr-FR" sz="2400" b="0" i="0" u="none" strike="noStrike" baseline="0" err="1">
                <a:latin typeface="InconsolataN-Regular"/>
              </a:rPr>
              <a:t>lint</a:t>
            </a:r>
            <a:r>
              <a:rPr lang="fr-FR" sz="2400" b="0" i="0" u="none" strike="noStrike" baseline="0">
                <a:latin typeface="InconsolataN-Regular"/>
              </a:rPr>
              <a:t> </a:t>
            </a:r>
            <a:r>
              <a:rPr lang="fr-FR" sz="2400" b="0" i="0" u="none" strike="noStrike" baseline="0" err="1">
                <a:latin typeface="InconsolataN-Regular"/>
              </a:rPr>
              <a:t>livret.yml</a:t>
            </a:r>
            <a:endParaRPr lang="fr-FR" sz="2400" b="0" i="0" u="none" strike="noStrike" baseline="0">
              <a:latin typeface="InconsolataN-Regular"/>
            </a:endParaRPr>
          </a:p>
          <a:p>
            <a:pPr algn="l"/>
            <a:r>
              <a:rPr lang="en-US" sz="2400" b="0" i="0" u="none" strike="noStrike" baseline="0">
                <a:latin typeface="InconsolataN-Regular"/>
              </a:rPr>
              <a:t>[ANSIBLE0011] All tasks should be named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livret.yml:6</a:t>
            </a:r>
          </a:p>
          <a:p>
            <a:pPr algn="l"/>
            <a:r>
              <a:rPr lang="en-US" sz="2400" b="0" i="0" u="none" strike="noStrike" baseline="0">
                <a:latin typeface="InconsolataN-Regular"/>
              </a:rPr>
              <a:t>Task/Handler: package state=present name=</a:t>
            </a:r>
            <a:r>
              <a:rPr lang="en-US" sz="2400" b="0" i="0" u="none" strike="noStrike" baseline="0" err="1">
                <a:latin typeface="InconsolataN-Regular"/>
              </a:rPr>
              <a:t>nginx</a:t>
            </a:r>
            <a:r>
              <a:rPr lang="en-US" sz="2400" b="0" i="0" u="none" strike="noStrike" baseline="0">
                <a:latin typeface="InconsolataN-Regular"/>
              </a:rPr>
              <a:t> __file__=</a:t>
            </a:r>
            <a:r>
              <a:rPr lang="en-US" sz="2400" b="0" i="0" u="none" strike="noStrike" baseline="0" err="1">
                <a:latin typeface="InconsolataN-Regular"/>
              </a:rPr>
              <a:t>livret.yml</a:t>
            </a:r>
            <a:r>
              <a:rPr lang="en-US" sz="2400" b="0" i="0" u="none" strike="noStrike" baseline="0">
                <a:latin typeface="InconsolataN-Regular"/>
              </a:rPr>
              <a:t> __line__=6</a:t>
            </a:r>
            <a:endParaRPr lang="fr-FR" sz="4800" b="0" i="0" u="none" strike="noStrike" baseline="0">
              <a:latin typeface="InconsolataN-Regular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D34BBD1-9E17-4D26-B091-A36D8709E79C}"/>
              </a:ext>
            </a:extLst>
          </p:cNvPr>
          <p:cNvSpPr txBox="1"/>
          <p:nvPr/>
        </p:nvSpPr>
        <p:spPr>
          <a:xfrm>
            <a:off x="1700292" y="3775054"/>
            <a:ext cx="1795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Elle s’utilise avec un ou plusieurs arguments (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playbooks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ou rôles) selon ce que l’on souhaite faire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verifier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Signe Plus 28">
            <a:extLst>
              <a:ext uri="{FF2B5EF4-FFF2-40B4-BE49-F238E27FC236}">
                <a16:creationId xmlns:a16="http://schemas.microsoft.com/office/drawing/2014/main" id="{57A48D8E-FDFA-48CA-8E30-8475D7FCB53D}"/>
              </a:ext>
            </a:extLst>
          </p:cNvPr>
          <p:cNvSpPr/>
          <p:nvPr/>
        </p:nvSpPr>
        <p:spPr>
          <a:xfrm>
            <a:off x="1046630" y="367646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5E59161-C509-4871-A556-0F986D2BF60B}"/>
              </a:ext>
            </a:extLst>
          </p:cNvPr>
          <p:cNvSpPr txBox="1"/>
          <p:nvPr/>
        </p:nvSpPr>
        <p:spPr>
          <a:xfrm>
            <a:off x="1648174" y="4705517"/>
            <a:ext cx="1104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Installation : </a:t>
            </a:r>
          </a:p>
        </p:txBody>
      </p:sp>
      <p:sp>
        <p:nvSpPr>
          <p:cNvPr id="32" name="Signe Plus 31">
            <a:extLst>
              <a:ext uri="{FF2B5EF4-FFF2-40B4-BE49-F238E27FC236}">
                <a16:creationId xmlns:a16="http://schemas.microsoft.com/office/drawing/2014/main" id="{256E8A5B-DEE9-46E2-AFFD-0C623AB502B2}"/>
              </a:ext>
            </a:extLst>
          </p:cNvPr>
          <p:cNvSpPr/>
          <p:nvPr/>
        </p:nvSpPr>
        <p:spPr>
          <a:xfrm>
            <a:off x="1046630" y="4606932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46CAF90-15B6-48E9-8569-F2BAFCF81221}"/>
              </a:ext>
            </a:extLst>
          </p:cNvPr>
          <p:cNvSpPr txBox="1"/>
          <p:nvPr/>
        </p:nvSpPr>
        <p:spPr>
          <a:xfrm>
            <a:off x="1898650" y="6855568"/>
            <a:ext cx="158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Exemple: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ED7624D-2DF2-4F80-8556-C8F390DE7B93}"/>
              </a:ext>
            </a:extLst>
          </p:cNvPr>
          <p:cNvSpPr txBox="1"/>
          <p:nvPr/>
        </p:nvSpPr>
        <p:spPr>
          <a:xfrm>
            <a:off x="2353049" y="5216469"/>
            <a:ext cx="1795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Paquet ansible-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lint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sur toutes les distribs</a:t>
            </a:r>
          </a:p>
        </p:txBody>
      </p:sp>
    </p:spTree>
    <p:extLst>
      <p:ext uri="{BB962C8B-B14F-4D97-AF65-F5344CB8AC3E}">
        <p14:creationId xmlns:p14="http://schemas.microsoft.com/office/powerpoint/2010/main" val="2565589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5357654" y="4667250"/>
            <a:ext cx="10896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LES MODULES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699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1478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modules sont les composants d’Ansible qui effectuent les actions sur les machines distantes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30568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331318"/>
            <a:ext cx="180384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Depuis la version 2,9 d’Ansible, les modules sont organisées sous forme de collections.</a:t>
            </a:r>
            <a:b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</a:b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collection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regroupe les modules les plus utilisés. </a:t>
            </a: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est désormais recommandé d’écrire les noms de modules au moyen de leur FQCN (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fully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qualified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collection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name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8" y="3689081"/>
            <a:ext cx="6482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proposent de nombreux modules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59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628686" y="6006764"/>
            <a:ext cx="1787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n’est pas utile de détailler tous les modules ici, la doc d’Ansible est très claire et il est préférable de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toujoirs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s’y reporter pour avoir une description à jour des modules, mais nous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ellons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en survoler quelques un. </a:t>
            </a:r>
          </a:p>
        </p:txBody>
      </p:sp>
      <p:sp>
        <p:nvSpPr>
          <p:cNvPr id="46" name="Signe Plus 45">
            <a:extLst>
              <a:ext uri="{FF2B5EF4-FFF2-40B4-BE49-F238E27FC236}">
                <a16:creationId xmlns:a16="http://schemas.microsoft.com/office/drawing/2014/main" id="{037FAE52-FF02-4EE9-A1B8-2131911772AC}"/>
              </a:ext>
            </a:extLst>
          </p:cNvPr>
          <p:cNvSpPr/>
          <p:nvPr/>
        </p:nvSpPr>
        <p:spPr>
          <a:xfrm>
            <a:off x="975023" y="590817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197201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Principe</a:t>
            </a:r>
          </a:p>
        </p:txBody>
      </p:sp>
    </p:spTree>
    <p:extLst>
      <p:ext uri="{BB962C8B-B14F-4D97-AF65-F5344CB8AC3E}">
        <p14:creationId xmlns:p14="http://schemas.microsoft.com/office/powerpoint/2010/main" val="2413572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ansible.builtin.assert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s’assure qu’une ou plusieurs expressions sont vérifiées et échoue dans le cas contraire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55092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ansible.builtin.assert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F7DB6-B939-451C-B7C2-B77325C0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3104"/>
            <a:ext cx="8858109" cy="782494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10344516" y="6635056"/>
            <a:ext cx="10191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https://docs.ansible.com/ansible/latest/collections/ansible/builtin/assert_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module.html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275487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ansible.builtin.command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d’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éxécuter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une commande en spécifiant ses conditions d’exécution ( répertoire courant, exécution ou pas en fonction de la présence ou l’absence d’un fichier.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5453416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ansible.builtin.command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0" i="0" u="none" strike="noStrike" baseline="0">
                <a:latin typeface="InconsolataN-Regular"/>
              </a:rPr>
              <a:t>https://docs.ansible.com/ansible/latest/collections/ansible/builtin/command_</a:t>
            </a:r>
          </a:p>
          <a:p>
            <a:pPr algn="l"/>
            <a:r>
              <a:rPr lang="fr-FR" sz="2400" b="0" i="0" u="none" strike="noStrike" baseline="0">
                <a:latin typeface="InconsolataN-Regular"/>
              </a:rPr>
              <a:t>module.html</a:t>
            </a:r>
            <a:endParaRPr lang="fr-FR" sz="3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F7C6DE-07C1-4117-ABE9-9C5F86228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5"/>
          <a:stretch/>
        </p:blipFill>
        <p:spPr>
          <a:xfrm>
            <a:off x="1441450" y="3483476"/>
            <a:ext cx="8003412" cy="59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7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ansible.builtin.copy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recopie à l’identique depuis la machine de contrôle vers les machines à gérer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33291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ansible.builtin.copy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https://docs.ansible.com/ansible/latest/collections/ansible/builtin/copy_module.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0B7EB9-5D58-49D3-879D-B7919633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42" y="2776272"/>
            <a:ext cx="7298380" cy="69963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57B0D46-9A88-4F4E-B9C5-EAF61D5ACB8D}"/>
              </a:ext>
            </a:extLst>
          </p:cNvPr>
          <p:cNvSpPr txBox="1"/>
          <p:nvPr/>
        </p:nvSpPr>
        <p:spPr>
          <a:xfrm>
            <a:off x="11347450" y="5015131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copie n’est effectuée que si l’état du fichier (contenu, caractéristiques) est différent de celui spécifié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53F9891D-E260-4032-B612-EAEA1DAA7B44}"/>
              </a:ext>
            </a:extLst>
          </p:cNvPr>
          <p:cNvSpPr/>
          <p:nvPr/>
        </p:nvSpPr>
        <p:spPr>
          <a:xfrm>
            <a:off x="10693787" y="491654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8022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ansible.builtin.cron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de manipuler des tâches à faire exécuter par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cron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259179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ansible.builtin.cron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https://docs.ansible.com/ansible/latest/collections/ansible/builtin/cron_module.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400" b="0" i="0" u="none" strike="noStrike" baseline="0">
              <a:latin typeface="InconsolataN-Regular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9DE826-2462-4FEB-AB74-C9FECF02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33" y="2990850"/>
            <a:ext cx="605022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35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ansible.builtin.debug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d’afficher un message ou le contenu d’une variable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259179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ansible.builtin.cron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https://docs.ansible.com/ansible/latest/collections/ansible/builtin/debug_module.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800" b="0" i="0" u="none" strike="noStrike" baseline="0">
              <a:latin typeface="InconsolataN-Regula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9F8897-35D7-4888-A717-EF175ABA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0" y="3067050"/>
            <a:ext cx="7788970" cy="68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0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ansible.builtin.file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de positionner divers attributs sur des fichiers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395826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ansible.builtin.file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https://docs.ansible.com/ansible/latest/collections/ansible/builtin/file_module.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B0D46-9A88-4F4E-B9C5-EAF61D5ACB8D}"/>
              </a:ext>
            </a:extLst>
          </p:cNvPr>
          <p:cNvSpPr txBox="1"/>
          <p:nvPr/>
        </p:nvSpPr>
        <p:spPr>
          <a:xfrm>
            <a:off x="11347450" y="5015131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ansible.builtin.file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partage de nombreuses options avec les modules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ansible.builtin.copy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 et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ansible.builtin.template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53F9891D-E260-4032-B612-EAEA1DAA7B44}"/>
              </a:ext>
            </a:extLst>
          </p:cNvPr>
          <p:cNvSpPr/>
          <p:nvPr/>
        </p:nvSpPr>
        <p:spPr>
          <a:xfrm>
            <a:off x="10693787" y="491654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163CFB-690F-4DC5-A4C6-402FC71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801995"/>
            <a:ext cx="7010400" cy="71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1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ansible.builtin.get_url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télécharge un fichier au moyen des protocoles HTTP, HTTP¨S ou FTP.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788170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ansible.builtin.get_url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https://docs.ansible.com/ansible/latest/collections/ansible/builtin/get_url_module.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800" b="0" i="0" u="none" strike="noStrike" baseline="0">
              <a:latin typeface="InconsolataN-Regular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77A65B-49C1-49FA-AFC8-86658995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2" y="2776272"/>
            <a:ext cx="8713057" cy="69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6961579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INTRODUCTION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BFC1FF97-4BBF-4807-84EB-36C64353ADF2}"/>
              </a:ext>
            </a:extLst>
          </p:cNvPr>
          <p:cNvSpPr/>
          <p:nvPr/>
        </p:nvSpPr>
        <p:spPr>
          <a:xfrm>
            <a:off x="985533" y="305375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0E18D8-68C0-4EB2-AB06-B0281AA18F13}"/>
              </a:ext>
            </a:extLst>
          </p:cNvPr>
          <p:cNvSpPr txBox="1"/>
          <p:nvPr/>
        </p:nvSpPr>
        <p:spPr>
          <a:xfrm>
            <a:off x="1648174" y="3079392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: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21B862-5A04-4056-BE35-019273E48D43}"/>
              </a:ext>
            </a:extLst>
          </p:cNvPr>
          <p:cNvSpPr txBox="1"/>
          <p:nvPr/>
        </p:nvSpPr>
        <p:spPr>
          <a:xfrm>
            <a:off x="0" y="2016323"/>
            <a:ext cx="3759362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Quels solution ?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DD89F6-51D0-49B8-BFD7-8E44DFD1D691}"/>
              </a:ext>
            </a:extLst>
          </p:cNvPr>
          <p:cNvSpPr txBox="1"/>
          <p:nvPr/>
        </p:nvSpPr>
        <p:spPr>
          <a:xfrm>
            <a:off x="4701191" y="2863360"/>
            <a:ext cx="10608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Communication avec les machines à gérer en SSH ou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WinRM</a:t>
            </a:r>
            <a:endParaRPr lang="fr-FR" sz="280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Écrit en Python </a:t>
            </a:r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B42100DE-1AA2-4FD5-B8FF-88695AA90FEA}"/>
              </a:ext>
            </a:extLst>
          </p:cNvPr>
          <p:cNvSpPr/>
          <p:nvPr/>
        </p:nvSpPr>
        <p:spPr>
          <a:xfrm>
            <a:off x="985533" y="422857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0B58ECA-C083-46FC-965D-393F8E613C29}"/>
              </a:ext>
            </a:extLst>
          </p:cNvPr>
          <p:cNvSpPr txBox="1"/>
          <p:nvPr/>
        </p:nvSpPr>
        <p:spPr>
          <a:xfrm>
            <a:off x="1648174" y="4254208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Chef :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53E8CD-2B14-449B-BB7C-3004B8D573A4}"/>
              </a:ext>
            </a:extLst>
          </p:cNvPr>
          <p:cNvSpPr txBox="1"/>
          <p:nvPr/>
        </p:nvSpPr>
        <p:spPr>
          <a:xfrm>
            <a:off x="4701191" y="4038176"/>
            <a:ext cx="10608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Modèle agent-serveur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Écrit en Ruby</a:t>
            </a:r>
          </a:p>
        </p:txBody>
      </p:sp>
      <p:sp>
        <p:nvSpPr>
          <p:cNvPr id="22" name="Signe Plus 21">
            <a:extLst>
              <a:ext uri="{FF2B5EF4-FFF2-40B4-BE49-F238E27FC236}">
                <a16:creationId xmlns:a16="http://schemas.microsoft.com/office/drawing/2014/main" id="{22BA25A6-3952-466F-8416-F7109503C85A}"/>
              </a:ext>
            </a:extLst>
          </p:cNvPr>
          <p:cNvSpPr/>
          <p:nvPr/>
        </p:nvSpPr>
        <p:spPr>
          <a:xfrm>
            <a:off x="985533" y="518267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0B0B0A0-56C8-4138-9C03-59078D98C1AB}"/>
              </a:ext>
            </a:extLst>
          </p:cNvPr>
          <p:cNvSpPr txBox="1"/>
          <p:nvPr/>
        </p:nvSpPr>
        <p:spPr>
          <a:xfrm>
            <a:off x="1648174" y="5208315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Puppet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: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576BC86-BE41-4203-B11A-206580EB9666}"/>
              </a:ext>
            </a:extLst>
          </p:cNvPr>
          <p:cNvSpPr txBox="1"/>
          <p:nvPr/>
        </p:nvSpPr>
        <p:spPr>
          <a:xfrm>
            <a:off x="4701191" y="4992283"/>
            <a:ext cx="10608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Modèle agent-serveur ( sauf Bolt)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Écrit en Ruby</a:t>
            </a:r>
          </a:p>
        </p:txBody>
      </p:sp>
      <p:sp>
        <p:nvSpPr>
          <p:cNvPr id="25" name="Signe Plus 24">
            <a:extLst>
              <a:ext uri="{FF2B5EF4-FFF2-40B4-BE49-F238E27FC236}">
                <a16:creationId xmlns:a16="http://schemas.microsoft.com/office/drawing/2014/main" id="{102911D6-ED6E-46E2-8827-C44888F6287A}"/>
              </a:ext>
            </a:extLst>
          </p:cNvPr>
          <p:cNvSpPr/>
          <p:nvPr/>
        </p:nvSpPr>
        <p:spPr>
          <a:xfrm>
            <a:off x="1032062" y="635281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7012AA5-CC2F-4378-8C0D-0079F3C1E007}"/>
              </a:ext>
            </a:extLst>
          </p:cNvPr>
          <p:cNvSpPr txBox="1"/>
          <p:nvPr/>
        </p:nvSpPr>
        <p:spPr>
          <a:xfrm>
            <a:off x="1694703" y="6378454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Salt :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DEDB93-22C8-41C9-8ECD-399A47A17662}"/>
              </a:ext>
            </a:extLst>
          </p:cNvPr>
          <p:cNvSpPr txBox="1"/>
          <p:nvPr/>
        </p:nvSpPr>
        <p:spPr>
          <a:xfrm>
            <a:off x="4747720" y="6162422"/>
            <a:ext cx="10608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Modèle agent-serveur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Écrit en Python </a:t>
            </a:r>
          </a:p>
        </p:txBody>
      </p:sp>
      <p:sp>
        <p:nvSpPr>
          <p:cNvPr id="28" name="Signe Plus 27">
            <a:extLst>
              <a:ext uri="{FF2B5EF4-FFF2-40B4-BE49-F238E27FC236}">
                <a16:creationId xmlns:a16="http://schemas.microsoft.com/office/drawing/2014/main" id="{EE09A1F8-5F48-463C-B035-1FBE62DB62B4}"/>
              </a:ext>
            </a:extLst>
          </p:cNvPr>
          <p:cNvSpPr/>
          <p:nvPr/>
        </p:nvSpPr>
        <p:spPr>
          <a:xfrm>
            <a:off x="981811" y="730692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F6FD171-72DD-460A-90D3-75AE5990A4F5}"/>
              </a:ext>
            </a:extLst>
          </p:cNvPr>
          <p:cNvSpPr txBox="1"/>
          <p:nvPr/>
        </p:nvSpPr>
        <p:spPr>
          <a:xfrm>
            <a:off x="1644452" y="7332561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CFEngine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: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373A9F-40E3-4F55-8109-4FE4E98B473D}"/>
              </a:ext>
            </a:extLst>
          </p:cNvPr>
          <p:cNvSpPr txBox="1"/>
          <p:nvPr/>
        </p:nvSpPr>
        <p:spPr>
          <a:xfrm>
            <a:off x="4697469" y="7116529"/>
            <a:ext cx="10608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Modèle agent-serveur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Écrit en C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Utilise un langage de description complexe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EB3C818-C175-4FA2-A015-F2EEB9E2C12D}"/>
              </a:ext>
            </a:extLst>
          </p:cNvPr>
          <p:cNvSpPr txBox="1"/>
          <p:nvPr/>
        </p:nvSpPr>
        <p:spPr>
          <a:xfrm>
            <a:off x="4937125" y="10239690"/>
            <a:ext cx="10229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https://en.wikipedia.org/wiki/Comparison_of_open-source_configuration_</a:t>
            </a:r>
          </a:p>
          <a:p>
            <a:pPr algn="l"/>
            <a:r>
              <a:rPr lang="fr-FR" sz="2000" b="0" i="0" u="none" strike="noStrike" baseline="0" err="1">
                <a:latin typeface="InconsolataN-Regular"/>
              </a:rPr>
              <a:t>management_software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62461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ansible.builtin.lineinfile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ajoute ou remplace une ligne dans un fichier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513967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ansible.builtin.lineinfile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https://docs.ansible.com/ansible/latest/collections/ansible/builtin/lineinfile_module.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B0D46-9A88-4F4E-B9C5-EAF61D5ACB8D}"/>
              </a:ext>
            </a:extLst>
          </p:cNvPr>
          <p:cNvSpPr txBox="1"/>
          <p:nvPr/>
        </p:nvSpPr>
        <p:spPr>
          <a:xfrm>
            <a:off x="11347450" y="5015131"/>
            <a:ext cx="8185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L’expression rationnelle spécifiée par le paramètre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regexp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d’identifier une version déjà présente de la ligne concernée afin de la remplacer et non de l’ajouter.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53F9891D-E260-4032-B612-EAEA1DAA7B44}"/>
              </a:ext>
            </a:extLst>
          </p:cNvPr>
          <p:cNvSpPr/>
          <p:nvPr/>
        </p:nvSpPr>
        <p:spPr>
          <a:xfrm>
            <a:off x="10693787" y="491654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5CD6024-3651-449F-9EC6-D3BC56B46958}"/>
              </a:ext>
            </a:extLst>
          </p:cNvPr>
          <p:cNvSpPr txBox="1"/>
          <p:nvPr/>
        </p:nvSpPr>
        <p:spPr>
          <a:xfrm>
            <a:off x="11347450" y="6929598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existe aussi un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ansible.builtin.blockinfile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qui permet de manipuler un bloc (plusieurs ligne) de texte dans un fichier.</a:t>
            </a:r>
          </a:p>
        </p:txBody>
      </p:sp>
      <p:sp>
        <p:nvSpPr>
          <p:cNvPr id="15" name="Signe Plus 14">
            <a:extLst>
              <a:ext uri="{FF2B5EF4-FFF2-40B4-BE49-F238E27FC236}">
                <a16:creationId xmlns:a16="http://schemas.microsoft.com/office/drawing/2014/main" id="{4C0F3AE0-3BA0-4004-8C84-52BA48368501}"/>
              </a:ext>
            </a:extLst>
          </p:cNvPr>
          <p:cNvSpPr/>
          <p:nvPr/>
        </p:nvSpPr>
        <p:spPr>
          <a:xfrm>
            <a:off x="10693787" y="6831013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F28199-11F2-4F18-B165-0567881C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92" y="3547310"/>
            <a:ext cx="6684621" cy="43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7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ansible.builtin.package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est un module générique permettant d’installer, de mettre à jour ou de supprimer des paquets logiciels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507831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ansible.builtin.package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https://docs.ansible.com/ansible/latest/collections/ansible/builtin/package_module.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B0D46-9A88-4F4E-B9C5-EAF61D5ACB8D}"/>
              </a:ext>
            </a:extLst>
          </p:cNvPr>
          <p:cNvSpPr txBox="1"/>
          <p:nvPr/>
        </p:nvSpPr>
        <p:spPr>
          <a:xfrm>
            <a:off x="11347450" y="5015131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Il existe aussi des modules plus spécialisé (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ansible.builtin.apt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ansible.builtin.dnf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ansible.builtin.yum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,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etc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) disposant de plus d’options.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53F9891D-E260-4032-B612-EAEA1DAA7B44}"/>
              </a:ext>
            </a:extLst>
          </p:cNvPr>
          <p:cNvSpPr/>
          <p:nvPr/>
        </p:nvSpPr>
        <p:spPr>
          <a:xfrm>
            <a:off x="10693787" y="491654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5DC2D0-EB62-4298-84DF-A586846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12" y="3091679"/>
            <a:ext cx="8565808" cy="64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28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ansible.builtin.replace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effectue des remplacements dans un fichier au moyen d’une expression rationnelle avec laquelle on peut mémoriser des chaines de caractères – entourées par des parenthèses – dans la ligne d’origine puis les réutiliser dans la nouvelles ligne: \1 pour le contenu du premier couple de parenthèses, \2 pour celui du deuxième, etc.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86190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ansible.builtin.replace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https://docs.ansible.com/ansible/latest/collections/ansible/builtin/replace_module.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800" b="0" i="0" u="none" strike="noStrike" baseline="0">
              <a:latin typeface="InconsolataN-Regula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B79EF1-CF80-46DA-83CF-7A866D6A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94" y="2863748"/>
            <a:ext cx="8480870" cy="69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1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ansible.builtin.service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est un module générique permettant la gestion des daemons (activation, démarrage, redémarrage, etc.)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81221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ansible.builtin.service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https://docs.ansible.com/ansible/latest/collections/ansible/builtin/service_module.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B0D46-9A88-4F4E-B9C5-EAF61D5ACB8D}"/>
              </a:ext>
            </a:extLst>
          </p:cNvPr>
          <p:cNvSpPr txBox="1"/>
          <p:nvPr/>
        </p:nvSpPr>
        <p:spPr>
          <a:xfrm>
            <a:off x="11347450" y="5015131"/>
            <a:ext cx="818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Ce module est très souvent utilisé dans les handlers</a:t>
            </a:r>
          </a:p>
        </p:txBody>
      </p:sp>
      <p:sp>
        <p:nvSpPr>
          <p:cNvPr id="13" name="Signe Plus 12">
            <a:extLst>
              <a:ext uri="{FF2B5EF4-FFF2-40B4-BE49-F238E27FC236}">
                <a16:creationId xmlns:a16="http://schemas.microsoft.com/office/drawing/2014/main" id="{53F9891D-E260-4032-B612-EAEA1DAA7B44}"/>
              </a:ext>
            </a:extLst>
          </p:cNvPr>
          <p:cNvSpPr/>
          <p:nvPr/>
        </p:nvSpPr>
        <p:spPr>
          <a:xfrm>
            <a:off x="10693787" y="491654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BF8543-8DEE-4D2E-8A45-27887355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611495"/>
            <a:ext cx="7086600" cy="74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ansible.builtin.template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fonctionne sur le même principe que 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ansible.builtin.copy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mais il effectue des substitutions dans le fichier en utilisant le système Jinja2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5051063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ansible.builtin.tempate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https://docs.ansible.com/ansible/latest/collections/ansible/builtin/template_module.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800" b="0" i="0" u="none" strike="noStrike" baseline="0">
              <a:latin typeface="InconsolataN-Regular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A5FF8E-57A7-4F56-A090-C630DEAB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66" y="3246222"/>
            <a:ext cx="7909391" cy="57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Les modules </a:t>
            </a:r>
          </a:p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1347450" y="3295650"/>
            <a:ext cx="8185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 module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ansible.builtin.user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permet la gestion des comptes utilisateur.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693787" y="31970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D2A2B3-1B87-4842-A548-416589E01E90}"/>
              </a:ext>
            </a:extLst>
          </p:cNvPr>
          <p:cNvSpPr txBox="1"/>
          <p:nvPr/>
        </p:nvSpPr>
        <p:spPr>
          <a:xfrm>
            <a:off x="0" y="1740725"/>
            <a:ext cx="419986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 err="1">
                <a:solidFill>
                  <a:srgbClr val="F7C792"/>
                </a:solidFill>
                <a:latin typeface="Amasis MT Pro" panose="02040504050005020304" pitchFamily="18" charset="0"/>
              </a:rPr>
              <a:t>ansible.builtin.user</a:t>
            </a:r>
            <a:endParaRPr lang="fr-FR" sz="3958">
              <a:solidFill>
                <a:srgbClr val="F7C792"/>
              </a:solidFill>
              <a:latin typeface="Amasis MT Pro" panose="020405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A431DD-0C0D-4F39-A353-972BE9B22317}"/>
              </a:ext>
            </a:extLst>
          </p:cNvPr>
          <p:cNvSpPr txBox="1"/>
          <p:nvPr/>
        </p:nvSpPr>
        <p:spPr>
          <a:xfrm>
            <a:off x="6927850" y="9966279"/>
            <a:ext cx="1019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https://docs.ansible.com/ansible/latest/collections/ansible/builtin/user_module.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html</a:t>
            </a:r>
            <a:endParaRPr lang="fr-FR" sz="2800" b="0" i="0" u="none" strike="noStrike" baseline="0">
              <a:latin typeface="InconsolataN-Regula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71BDF9-44F9-459D-B647-0C14E7C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74" y="3119996"/>
            <a:ext cx="7489476" cy="67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37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5357654" y="4667250"/>
            <a:ext cx="10896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0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BIBLIOGRAPHIE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1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1005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4800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BIBLIOGRAPHIE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700292" y="1950857"/>
            <a:ext cx="1716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Up &amp; Running –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Automating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Configuration Management and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Deployment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the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Easy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Way</a:t>
            </a:r>
            <a:endParaRPr lang="fr-FR" sz="2800">
              <a:solidFill>
                <a:srgbClr val="4B1D7D"/>
              </a:solidFill>
              <a:latin typeface="Amasis MT Pro" panose="02040504050005020304" pitchFamily="18" charset="0"/>
            </a:endParaRP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						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Bas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Meijer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, Lorin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Hochstein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et René Moser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1046629" y="1852272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E74DC0-81BD-40BB-9F96-8347591650ED}"/>
              </a:ext>
            </a:extLst>
          </p:cNvPr>
          <p:cNvSpPr txBox="1"/>
          <p:nvPr/>
        </p:nvSpPr>
        <p:spPr>
          <a:xfrm>
            <a:off x="1679924" y="3371850"/>
            <a:ext cx="1716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Red Hat Ansible Engine – Gérez l’automatisation de vos configurations Linux</a:t>
            </a: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						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Philippe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Pinchon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– Edition ENI</a:t>
            </a: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3092B692-2973-4304-B585-B93EC5048F16}"/>
              </a:ext>
            </a:extLst>
          </p:cNvPr>
          <p:cNvSpPr/>
          <p:nvPr/>
        </p:nvSpPr>
        <p:spPr>
          <a:xfrm>
            <a:off x="1026261" y="3273265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A7251D3-9EB0-4421-929D-1383B5D636E6}"/>
              </a:ext>
            </a:extLst>
          </p:cNvPr>
          <p:cNvSpPr txBox="1"/>
          <p:nvPr/>
        </p:nvSpPr>
        <p:spPr>
          <a:xfrm>
            <a:off x="1700292" y="5469599"/>
            <a:ext cx="1716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Become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Ansible –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Zero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to Production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ready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						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Josh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Duffney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/ url: https://becomeansible.com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91CB6859-D292-4C4C-8A4E-8DEB8E99BBC5}"/>
              </a:ext>
            </a:extLst>
          </p:cNvPr>
          <p:cNvSpPr/>
          <p:nvPr/>
        </p:nvSpPr>
        <p:spPr>
          <a:xfrm>
            <a:off x="1046629" y="5371014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E36294F-F8C3-475E-94FB-DE6317512F9D}"/>
              </a:ext>
            </a:extLst>
          </p:cNvPr>
          <p:cNvSpPr txBox="1"/>
          <p:nvPr/>
        </p:nvSpPr>
        <p:spPr>
          <a:xfrm>
            <a:off x="1695344" y="7468763"/>
            <a:ext cx="17805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for DevOps – Server and configuration management for </a:t>
            </a:r>
            <a:r>
              <a:rPr lang="fr-FR" sz="2800" err="1">
                <a:solidFill>
                  <a:srgbClr val="4B1D7D"/>
                </a:solidFill>
                <a:latin typeface="Amasis MT Pro" panose="02040504050005020304" pitchFamily="18" charset="0"/>
              </a:rPr>
              <a:t>humans</a:t>
            </a: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 </a:t>
            </a:r>
          </a:p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						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Jeff 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Geerling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/ url: https://www.ansiblefordevops.com</a:t>
            </a:r>
          </a:p>
        </p:txBody>
      </p:sp>
      <p:sp>
        <p:nvSpPr>
          <p:cNvPr id="23" name="Signe Plus 22">
            <a:extLst>
              <a:ext uri="{FF2B5EF4-FFF2-40B4-BE49-F238E27FC236}">
                <a16:creationId xmlns:a16="http://schemas.microsoft.com/office/drawing/2014/main" id="{2A60F8FA-64C7-4C75-9E9C-E6B26F174B8A}"/>
              </a:ext>
            </a:extLst>
          </p:cNvPr>
          <p:cNvSpPr/>
          <p:nvPr/>
        </p:nvSpPr>
        <p:spPr>
          <a:xfrm>
            <a:off x="1041682" y="7370178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906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6961579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INTRODUCTION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21B862-5A04-4056-BE35-019273E48D43}"/>
              </a:ext>
            </a:extLst>
          </p:cNvPr>
          <p:cNvSpPr txBox="1"/>
          <p:nvPr/>
        </p:nvSpPr>
        <p:spPr>
          <a:xfrm>
            <a:off x="0" y="2016323"/>
            <a:ext cx="179247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Ansible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48174" y="3079392"/>
            <a:ext cx="7279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est simple et léger à mettre en œuvre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545A26-E175-4B81-8552-AB402090F304}"/>
              </a:ext>
            </a:extLst>
          </p:cNvPr>
          <p:cNvSpPr txBox="1"/>
          <p:nvPr/>
        </p:nvSpPr>
        <p:spPr>
          <a:xfrm>
            <a:off x="2131728" y="4323470"/>
            <a:ext cx="18473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endParaRPr lang="fr-FR" sz="29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Signe Plus 33">
            <a:extLst>
              <a:ext uri="{FF2B5EF4-FFF2-40B4-BE49-F238E27FC236}">
                <a16:creationId xmlns:a16="http://schemas.microsoft.com/office/drawing/2014/main" id="{15860F3D-B7BB-4C49-9117-710A31A2A3A9}"/>
              </a:ext>
            </a:extLst>
          </p:cNvPr>
          <p:cNvSpPr/>
          <p:nvPr/>
        </p:nvSpPr>
        <p:spPr>
          <a:xfrm>
            <a:off x="985533" y="430568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DF64E0-6603-4B12-BCD7-E49FE42295CC}"/>
              </a:ext>
            </a:extLst>
          </p:cNvPr>
          <p:cNvSpPr txBox="1"/>
          <p:nvPr/>
        </p:nvSpPr>
        <p:spPr>
          <a:xfrm>
            <a:off x="1648174" y="4331318"/>
            <a:ext cx="6864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distingue 2 catégories de machines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32A046E-6D7A-41E6-896A-596E081F6251}"/>
              </a:ext>
            </a:extLst>
          </p:cNvPr>
          <p:cNvSpPr txBox="1"/>
          <p:nvPr/>
        </p:nvSpPr>
        <p:spPr>
          <a:xfrm>
            <a:off x="1792478" y="4882809"/>
            <a:ext cx="1764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La machine de contrôle ( control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nodes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) sur laquelle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Ansibl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est installée 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Les machines à gérer (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managed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</a:t>
            </a:r>
            <a:r>
              <a:rPr lang="fr-FR" sz="280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nodes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) sur lesquelles il n’est pas nécessaire d’installer un agent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80807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279DD2-75FD-4C33-8E87-3A054ACAE43F}"/>
              </a:ext>
            </a:extLst>
          </p:cNvPr>
          <p:cNvSpPr txBox="1"/>
          <p:nvPr/>
        </p:nvSpPr>
        <p:spPr>
          <a:xfrm>
            <a:off x="1616008" y="3689081"/>
            <a:ext cx="10770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utilise des fichiers de description ( la CMDB) au format YAML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7CB1BBB2-E340-4680-9752-93A9EC96C19F}"/>
              </a:ext>
            </a:extLst>
          </p:cNvPr>
          <p:cNvSpPr/>
          <p:nvPr/>
        </p:nvSpPr>
        <p:spPr>
          <a:xfrm>
            <a:off x="962345" y="3590496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628686" y="6006764"/>
            <a:ext cx="117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La machine de contrôle communique avec les machines à gérer en utilisant :</a:t>
            </a:r>
          </a:p>
        </p:txBody>
      </p:sp>
      <p:sp>
        <p:nvSpPr>
          <p:cNvPr id="46" name="Signe Plus 45">
            <a:extLst>
              <a:ext uri="{FF2B5EF4-FFF2-40B4-BE49-F238E27FC236}">
                <a16:creationId xmlns:a16="http://schemas.microsoft.com/office/drawing/2014/main" id="{037FAE52-FF02-4EE9-A1B8-2131911772AC}"/>
              </a:ext>
            </a:extLst>
          </p:cNvPr>
          <p:cNvSpPr/>
          <p:nvPr/>
        </p:nvSpPr>
        <p:spPr>
          <a:xfrm>
            <a:off x="975023" y="5908179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F3AC264-B72F-4C51-BF6D-4BCC1BBDAF59}"/>
              </a:ext>
            </a:extLst>
          </p:cNvPr>
          <p:cNvSpPr txBox="1"/>
          <p:nvPr/>
        </p:nvSpPr>
        <p:spPr>
          <a:xfrm>
            <a:off x="1792478" y="6628569"/>
            <a:ext cx="11756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70C0"/>
                </a:solidFill>
                <a:latin typeface="Calibri" panose="020F0502020204030204"/>
              </a:rPr>
              <a:t>SSH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: pour les machines sous UNIX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 err="1">
                <a:solidFill>
                  <a:srgbClr val="0070C0"/>
                </a:solidFill>
                <a:latin typeface="Calibri" panose="020F0502020204030204"/>
              </a:rPr>
              <a:t>WinRM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: pour les machines à gérer sous WINDOWS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AF83AB8-5A5B-45D4-8C00-174001195D8F}"/>
              </a:ext>
            </a:extLst>
          </p:cNvPr>
          <p:cNvSpPr txBox="1"/>
          <p:nvPr/>
        </p:nvSpPr>
        <p:spPr>
          <a:xfrm>
            <a:off x="1517013" y="7688845"/>
            <a:ext cx="10330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Les actions sur les machines à gérer sont effectuées au moyen de : </a:t>
            </a:r>
          </a:p>
        </p:txBody>
      </p:sp>
      <p:sp>
        <p:nvSpPr>
          <p:cNvPr id="50" name="Signe Plus 49">
            <a:extLst>
              <a:ext uri="{FF2B5EF4-FFF2-40B4-BE49-F238E27FC236}">
                <a16:creationId xmlns:a16="http://schemas.microsoft.com/office/drawing/2014/main" id="{73EFB91C-764A-4626-ABC4-10D39C040BED}"/>
              </a:ext>
            </a:extLst>
          </p:cNvPr>
          <p:cNvSpPr/>
          <p:nvPr/>
        </p:nvSpPr>
        <p:spPr>
          <a:xfrm>
            <a:off x="863350" y="7590260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2DAAD02-5C4C-44BF-BACE-4CC2C3355B28}"/>
              </a:ext>
            </a:extLst>
          </p:cNvPr>
          <p:cNvSpPr txBox="1"/>
          <p:nvPr/>
        </p:nvSpPr>
        <p:spPr>
          <a:xfrm>
            <a:off x="1680805" y="8310650"/>
            <a:ext cx="11756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70C0"/>
                </a:solidFill>
                <a:latin typeface="Calibri" panose="020F0502020204030204"/>
              </a:rPr>
              <a:t>Python v3 ou v2 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: pour les machines sous UNIX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70C0"/>
                </a:solidFill>
                <a:latin typeface="Calibri" panose="020F0502020204030204"/>
              </a:rPr>
              <a:t>PowerShell</a:t>
            </a:r>
            <a:r>
              <a:rPr lang="fr-FR" sz="280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: pour les machines à gérer sous WINDOWS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ADD448-019D-4A16-8492-DB9838632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829658"/>
            <a:ext cx="3940242" cy="394024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FFE98A9F-FB1D-4246-BF84-FB8E78C97175}"/>
              </a:ext>
            </a:extLst>
          </p:cNvPr>
          <p:cNvSpPr txBox="1"/>
          <p:nvPr/>
        </p:nvSpPr>
        <p:spPr>
          <a:xfrm>
            <a:off x="12358528" y="9115568"/>
            <a:ext cx="70118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https://www.ansible.com/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https://fr.wikipedia.org/wiki/Ansible_(logiciel)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https://www.reddit.com/r/ansible/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https://www.youtube.com/c/AnsibleAutomation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https://stackoverflow.com/questions/tagged/ansible</a:t>
            </a:r>
            <a:endParaRPr lang="fr-FR" sz="200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12D0FA-AF55-4B16-8992-A2D855ABBCFC}"/>
              </a:ext>
            </a:extLst>
          </p:cNvPr>
          <p:cNvSpPr txBox="1"/>
          <p:nvPr/>
        </p:nvSpPr>
        <p:spPr>
          <a:xfrm>
            <a:off x="4558607" y="9781613"/>
            <a:ext cx="7309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>
                <a:latin typeface="InconsolataN-Regular"/>
              </a:rPr>
              <a:t>https://docs.ansible.com/ansible/latest/user_guide/basic_concepts.html#</a:t>
            </a:r>
          </a:p>
          <a:p>
            <a:pPr algn="l"/>
            <a:r>
              <a:rPr lang="fr-FR" sz="1800" b="0" i="0" u="none" strike="noStrike" baseline="0">
                <a:latin typeface="InconsolataN-Regular"/>
              </a:rPr>
              <a:t>control-</a:t>
            </a:r>
            <a:r>
              <a:rPr lang="fr-FR" sz="1800" b="0" i="0" u="none" strike="noStrike" baseline="0" err="1">
                <a:latin typeface="InconsolataN-Regular"/>
              </a:rPr>
              <a:t>node</a:t>
            </a:r>
            <a:endParaRPr lang="fr-FR" sz="1800" b="0" i="0" u="none" strike="noStrike" baseline="0">
              <a:latin typeface="InconsolataN-Regular"/>
            </a:endParaRPr>
          </a:p>
          <a:p>
            <a:pPr algn="l"/>
            <a:r>
              <a:rPr lang="fr-FR" sz="1800" b="0" i="0" u="none" strike="noStrike" baseline="0">
                <a:latin typeface="InconsolataN-Regular"/>
              </a:rPr>
              <a:t>https://docs.ansible.com/ansible/latest/user_guide/basic_concepts.html#</a:t>
            </a:r>
          </a:p>
          <a:p>
            <a:pPr algn="l"/>
            <a:r>
              <a:rPr lang="fr-FR" sz="1800" b="0" i="0" u="none" strike="noStrike" baseline="0" err="1">
                <a:latin typeface="InconsolataN-Regular"/>
              </a:rPr>
              <a:t>managed-nodes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4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A3F5A5-3131-4430-8A61-69E61794D3E0}"/>
              </a:ext>
            </a:extLst>
          </p:cNvPr>
          <p:cNvSpPr txBox="1"/>
          <p:nvPr/>
        </p:nvSpPr>
        <p:spPr>
          <a:xfrm>
            <a:off x="0" y="933922"/>
            <a:ext cx="6961579" cy="191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INTRODUCTION</a:t>
            </a:r>
          </a:p>
          <a:p>
            <a:pPr defTabSz="1507846">
              <a:defRPr/>
            </a:pPr>
            <a:r>
              <a:rPr lang="fr-FR" sz="5936" b="1">
                <a:solidFill>
                  <a:srgbClr val="4B1D7D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989C0-3672-47E1-8740-EB3EAF41C752}"/>
              </a:ext>
            </a:extLst>
          </p:cNvPr>
          <p:cNvSpPr/>
          <p:nvPr/>
        </p:nvSpPr>
        <p:spPr>
          <a:xfrm>
            <a:off x="0" y="661232"/>
            <a:ext cx="2085266" cy="336853"/>
          </a:xfrm>
          <a:prstGeom prst="rect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B9734CF-5EF6-4CC2-90D2-098503BAACC2}"/>
              </a:ext>
            </a:extLst>
          </p:cNvPr>
          <p:cNvSpPr/>
          <p:nvPr/>
        </p:nvSpPr>
        <p:spPr>
          <a:xfrm rot="5400000">
            <a:off x="-64163" y="5160596"/>
            <a:ext cx="1122835" cy="994512"/>
          </a:xfrm>
          <a:prstGeom prst="triangle">
            <a:avLst/>
          </a:prstGeom>
          <a:solidFill>
            <a:srgbClr val="4B1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21B862-5A04-4056-BE35-019273E48D43}"/>
              </a:ext>
            </a:extLst>
          </p:cNvPr>
          <p:cNvSpPr txBox="1"/>
          <p:nvPr/>
        </p:nvSpPr>
        <p:spPr>
          <a:xfrm>
            <a:off x="0" y="2016323"/>
            <a:ext cx="297068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fr-FR" sz="3958">
                <a:solidFill>
                  <a:srgbClr val="F7C792"/>
                </a:solidFill>
                <a:latin typeface="Amasis MT Pro" panose="02040504050005020304" pitchFamily="18" charset="0"/>
              </a:rPr>
              <a:t>Cycle de vie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F012D1-9409-4130-A1F4-AB7AA61731BC}"/>
              </a:ext>
            </a:extLst>
          </p:cNvPr>
          <p:cNvSpPr txBox="1"/>
          <p:nvPr/>
        </p:nvSpPr>
        <p:spPr>
          <a:xfrm>
            <a:off x="1636136" y="2984139"/>
            <a:ext cx="1219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4B1D7D"/>
                </a:solidFill>
                <a:latin typeface="Amasis MT Pro" panose="02040504050005020304" pitchFamily="18" charset="0"/>
              </a:rPr>
              <a:t>Ansible a été restructuré début 2021 et est maintenant composée de 2 parties : </a:t>
            </a:r>
          </a:p>
        </p:txBody>
      </p:sp>
      <p:sp>
        <p:nvSpPr>
          <p:cNvPr id="42" name="Signe Plus 41">
            <a:extLst>
              <a:ext uri="{FF2B5EF4-FFF2-40B4-BE49-F238E27FC236}">
                <a16:creationId xmlns:a16="http://schemas.microsoft.com/office/drawing/2014/main" id="{3E477CA8-B75D-41EB-B06C-6F1713BC0ACA}"/>
              </a:ext>
            </a:extLst>
          </p:cNvPr>
          <p:cNvSpPr/>
          <p:nvPr/>
        </p:nvSpPr>
        <p:spPr>
          <a:xfrm>
            <a:off x="994511" y="2952491"/>
            <a:ext cx="705782" cy="609537"/>
          </a:xfrm>
          <a:prstGeom prst="mathPlus">
            <a:avLst/>
          </a:prstGeom>
          <a:solidFill>
            <a:srgbClr val="F7C7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>
              <a:defRPr/>
            </a:pPr>
            <a:endParaRPr lang="fr-FR" sz="3200">
              <a:solidFill>
                <a:srgbClr val="F7C792"/>
              </a:solidFill>
              <a:latin typeface="Calibri" panose="020F0502020204030204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B27902-1A82-481A-B776-05B9FE9388D1}"/>
              </a:ext>
            </a:extLst>
          </p:cNvPr>
          <p:cNvSpPr txBox="1"/>
          <p:nvPr/>
        </p:nvSpPr>
        <p:spPr>
          <a:xfrm>
            <a:off x="1549381" y="3737858"/>
            <a:ext cx="2863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ansible-</a:t>
            </a:r>
            <a:r>
              <a:rPr lang="fr-FR" sz="2800" err="1">
                <a:solidFill>
                  <a:srgbClr val="0070C0"/>
                </a:solidFill>
                <a:latin typeface="Amasis MT Pro" panose="02040504050005020304" pitchFamily="18" charset="0"/>
              </a:rPr>
              <a:t>core</a:t>
            </a: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 :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F3AC264-B72F-4C51-BF6D-4BCC1BBDAF59}"/>
              </a:ext>
            </a:extLst>
          </p:cNvPr>
          <p:cNvSpPr txBox="1"/>
          <p:nvPr/>
        </p:nvSpPr>
        <p:spPr>
          <a:xfrm>
            <a:off x="4401645" y="3524250"/>
            <a:ext cx="917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Contient les outils et les modules élémentaires 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Les 3 versions les plus récentes bénéficient de correctifs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E196A0E-93E9-4A8F-9292-202C982FECB7}"/>
              </a:ext>
            </a:extLst>
          </p:cNvPr>
          <p:cNvSpPr txBox="1"/>
          <p:nvPr/>
        </p:nvSpPr>
        <p:spPr>
          <a:xfrm>
            <a:off x="1549381" y="5007435"/>
            <a:ext cx="2863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07846">
              <a:defRPr/>
            </a:pPr>
            <a:r>
              <a:rPr lang="fr-FR" sz="2800">
                <a:solidFill>
                  <a:srgbClr val="0070C0"/>
                </a:solidFill>
                <a:latin typeface="Amasis MT Pro" panose="02040504050005020304" pitchFamily="18" charset="0"/>
              </a:rPr>
              <a:t>Ansible :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D53985E-B6F1-4CA4-A8DB-1A42599F2D6E}"/>
              </a:ext>
            </a:extLst>
          </p:cNvPr>
          <p:cNvSpPr txBox="1"/>
          <p:nvPr/>
        </p:nvSpPr>
        <p:spPr>
          <a:xfrm>
            <a:off x="4401644" y="4793827"/>
            <a:ext cx="103306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Contient de nombreuse collection gérées par la communauté 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Suit les règles de sémantiques de version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Seule la version actuelle bénéficie de correctifs</a:t>
            </a:r>
          </a:p>
          <a:p>
            <a:pPr marL="457200" indent="-457200" defTabSz="1507846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Une nouvelle version tous les 6 mois, après la version ansible-</a:t>
            </a:r>
            <a:r>
              <a:rPr lang="fr-FR" sz="28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core</a:t>
            </a:r>
            <a:endParaRPr lang="fr-FR" sz="28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36FB58-802B-48FA-B399-14EFF059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7481704"/>
            <a:ext cx="10000567" cy="2552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9103A9-045D-4FB1-B3D2-51B192A7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771" y="6925179"/>
            <a:ext cx="8403879" cy="42019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AD20D17-A1E2-4620-9A30-14171EAC0DAB}"/>
              </a:ext>
            </a:extLst>
          </p:cNvPr>
          <p:cNvSpPr txBox="1"/>
          <p:nvPr/>
        </p:nvSpPr>
        <p:spPr>
          <a:xfrm>
            <a:off x="10680017" y="587003"/>
            <a:ext cx="90875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https://docs.ansible.com/ansible/devel/roadmap/ansible_core_roadmap_index.html</a:t>
            </a:r>
          </a:p>
          <a:p>
            <a:pPr algn="l"/>
            <a:r>
              <a:rPr lang="fr-FR" sz="2000" b="0" i="0" u="none" strike="noStrike" baseline="0">
                <a:latin typeface="InconsolataN-Regular"/>
              </a:rPr>
              <a:t>https://docs.ansible.com/ansible/devel/roadmap/ansible_roadmap_index.html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9967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D50B7C9F-FFF4-4A5D-8CC0-9FA7BACC834A}"/>
              </a:ext>
            </a:extLst>
          </p:cNvPr>
          <p:cNvSpPr/>
          <p:nvPr/>
        </p:nvSpPr>
        <p:spPr>
          <a:xfrm rot="10800000">
            <a:off x="9298146" y="3573"/>
            <a:ext cx="1507808" cy="1283241"/>
          </a:xfrm>
          <a:prstGeom prst="triangle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srgbClr val="311A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56C193-98AD-4C5F-A54C-9D4D29156381}"/>
              </a:ext>
            </a:extLst>
          </p:cNvPr>
          <p:cNvSpPr txBox="1"/>
          <p:nvPr/>
        </p:nvSpPr>
        <p:spPr>
          <a:xfrm>
            <a:off x="4565650" y="3829050"/>
            <a:ext cx="14431746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192" b="0" i="0" u="none" strike="noStrike" kern="1200" cap="none" spc="0" normalizeH="0" baseline="0" noProof="0">
                <a:ln>
                  <a:noFill/>
                </a:ln>
                <a:solidFill>
                  <a:srgbClr val="4B1D7D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INSTALLATION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D42B-CBA9-4492-BB3A-F409094B661A}"/>
              </a:ext>
            </a:extLst>
          </p:cNvPr>
          <p:cNvSpPr/>
          <p:nvPr/>
        </p:nvSpPr>
        <p:spPr>
          <a:xfrm>
            <a:off x="7694098" y="7029313"/>
            <a:ext cx="4715907" cy="481216"/>
          </a:xfrm>
          <a:prstGeom prst="rect">
            <a:avLst/>
          </a:prstGeom>
          <a:solidFill>
            <a:srgbClr val="4B1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96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835DC10-B69D-4453-8138-172771E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F6043-EB54-45E3-B66E-6AADBD44AA19}" type="slidenum">
              <a:rPr kumimoji="0" lang="fr-FR" sz="1979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507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979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54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8F4C8CEEBC7E46A8CD3BF9B02036AC" ma:contentTypeVersion="12" ma:contentTypeDescription="Crée un document." ma:contentTypeScope="" ma:versionID="f57f7c389ffeb0671d68f754200cb4b6">
  <xsd:schema xmlns:xsd="http://www.w3.org/2001/XMLSchema" xmlns:xs="http://www.w3.org/2001/XMLSchema" xmlns:p="http://schemas.microsoft.com/office/2006/metadata/properties" xmlns:ns2="dc5e1d3e-dfb9-447a-8e64-e90371bd124b" xmlns:ns3="5ab3f887-f5fe-4e66-bfb9-979fe4e3466b" targetNamespace="http://schemas.microsoft.com/office/2006/metadata/properties" ma:root="true" ma:fieldsID="455f5f419295b9d7f7e42bdf20acdc7c" ns2:_="" ns3:_="">
    <xsd:import namespace="dc5e1d3e-dfb9-447a-8e64-e90371bd124b"/>
    <xsd:import namespace="5ab3f887-f5fe-4e66-bfb9-979fe4e34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e1d3e-dfb9-447a-8e64-e90371bd12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127b490c-9db7-46c8-93ed-9cf2a908be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3f887-f5fe-4e66-bfb9-979fe4e3466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a5489e9-a46d-4b82-8332-015a86f1af69}" ma:internalName="TaxCatchAll" ma:showField="CatchAllData" ma:web="5ab3f887-f5fe-4e66-bfb9-979fe4e346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b3f887-f5fe-4e66-bfb9-979fe4e3466b" xsi:nil="true"/>
    <lcf76f155ced4ddcb4097134ff3c332f xmlns="dc5e1d3e-dfb9-447a-8e64-e90371bd124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E1D3981-2F3E-4DDF-B5F5-31CD4EE5CC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1E5E57-6EBF-47F7-8375-06EFAEC701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5e1d3e-dfb9-447a-8e64-e90371bd124b"/>
    <ds:schemaRef ds:uri="5ab3f887-f5fe-4e66-bfb9-979fe4e346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6D074E-3BD8-413E-8816-EF2A7D24D3F7}">
  <ds:schemaRefs>
    <ds:schemaRef ds:uri="http://schemas.microsoft.com/office/2006/metadata/properties"/>
    <ds:schemaRef ds:uri="http://schemas.microsoft.com/office/infopath/2007/PartnerControls"/>
    <ds:schemaRef ds:uri="5ab3f887-f5fe-4e66-bfb9-979fe4e3466b"/>
    <ds:schemaRef ds:uri="dc5e1d3e-dfb9-447a-8e64-e90371bd12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4175</Words>
  <Application>Microsoft Office PowerPoint</Application>
  <PresentationFormat>Personnalisé</PresentationFormat>
  <Paragraphs>508</Paragraphs>
  <Slides>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67</vt:i4>
      </vt:variant>
    </vt:vector>
  </HeadingPairs>
  <TitlesOfParts>
    <vt:vector size="75" baseType="lpstr">
      <vt:lpstr>Amasis MT Pro</vt:lpstr>
      <vt:lpstr>Arial</vt:lpstr>
      <vt:lpstr>Arial MT</vt:lpstr>
      <vt:lpstr>Calibri</vt:lpstr>
      <vt:lpstr>Calibri Light</vt:lpstr>
      <vt:lpstr>InconsolataN-Regular</vt:lpstr>
      <vt:lpstr>Office Theme</vt:lpstr>
      <vt:lpstr>Thème Office</vt:lpstr>
      <vt:lpstr>ANSIBLE</vt:lpstr>
      <vt:lpstr>Qui suis-je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creator>Aina Nathanaël Rampanana</dc:creator>
  <cp:lastModifiedBy>Tahar MADI</cp:lastModifiedBy>
  <cp:revision>2</cp:revision>
  <dcterms:created xsi:type="dcterms:W3CDTF">2021-09-05T15:07:01Z</dcterms:created>
  <dcterms:modified xsi:type="dcterms:W3CDTF">2023-03-07T11:02:14Z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2021-03-24T00:00:00Z</vt:filetime>
  </property>
  <property fmtid="{D5CDD505-2E9C-101B-9397-08002B2CF9AE}" pid="3" name="Creator">
    <vt:lpwstr>Microsoft® PowerPoint® 2013</vt:lpwstr>
  </property>
  <property fmtid="{D5CDD505-2E9C-101B-9397-08002B2CF9AE}" pid="4" name="LastSaved">
    <vt:filetime>2021-09-05T00:00:00Z</vt:filetime>
  </property>
  <property fmtid="{D5CDD505-2E9C-101B-9397-08002B2CF9AE}" pid="5" name="MSIP_Label_07222825-62ea-40f3-96b5-5375c07996e2_Enabled">
    <vt:lpwstr>true</vt:lpwstr>
  </property>
  <property fmtid="{D5CDD505-2E9C-101B-9397-08002B2CF9AE}" pid="6" name="MSIP_Label_07222825-62ea-40f3-96b5-5375c07996e2_SetDate">
    <vt:lpwstr>2022-06-06T09:57:30Z</vt:lpwstr>
  </property>
  <property fmtid="{D5CDD505-2E9C-101B-9397-08002B2CF9AE}" pid="7" name="MSIP_Label_07222825-62ea-40f3-96b5-5375c07996e2_Method">
    <vt:lpwstr>Privileged</vt:lpwstr>
  </property>
  <property fmtid="{D5CDD505-2E9C-101B-9397-08002B2CF9AE}" pid="8" name="MSIP_Label_07222825-62ea-40f3-96b5-5375c07996e2_Name">
    <vt:lpwstr>unrestricted_parent.2</vt:lpwstr>
  </property>
  <property fmtid="{D5CDD505-2E9C-101B-9397-08002B2CF9AE}" pid="9" name="MSIP_Label_07222825-62ea-40f3-96b5-5375c07996e2_SiteId">
    <vt:lpwstr>90c7a20a-f34b-40bf-bc48-b9253b6f5d20</vt:lpwstr>
  </property>
  <property fmtid="{D5CDD505-2E9C-101B-9397-08002B2CF9AE}" pid="10" name="MSIP_Label_07222825-62ea-40f3-96b5-5375c07996e2_ActionId">
    <vt:lpwstr>81b88ebc-84fb-4be8-ba41-c66bccd9449a</vt:lpwstr>
  </property>
  <property fmtid="{D5CDD505-2E9C-101B-9397-08002B2CF9AE}" pid="11" name="MSIP_Label_07222825-62ea-40f3-96b5-5375c07996e2_ContentBits">
    <vt:lpwstr>0</vt:lpwstr>
  </property>
  <property fmtid="{D5CDD505-2E9C-101B-9397-08002B2CF9AE}" pid="12" name="ContentTypeId">
    <vt:lpwstr>0x010100698F4C8CEEBC7E46A8CD3BF9B02036AC</vt:lpwstr>
  </property>
</Properties>
</file>